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80" r:id="rId3"/>
    <p:sldId id="2213" r:id="rId4"/>
    <p:sldId id="2258" r:id="rId5"/>
    <p:sldId id="2259" r:id="rId6"/>
    <p:sldId id="2260" r:id="rId7"/>
    <p:sldId id="2291" r:id="rId8"/>
    <p:sldId id="2270" r:id="rId9"/>
    <p:sldId id="2271" r:id="rId10"/>
    <p:sldId id="2262" r:id="rId11"/>
    <p:sldId id="2263" r:id="rId12"/>
    <p:sldId id="2264" r:id="rId13"/>
    <p:sldId id="2272" r:id="rId14"/>
    <p:sldId id="2266" r:id="rId15"/>
    <p:sldId id="2265" r:id="rId16"/>
    <p:sldId id="2267" r:id="rId17"/>
    <p:sldId id="2281" r:id="rId18"/>
    <p:sldId id="2282" r:id="rId19"/>
    <p:sldId id="2283" r:id="rId20"/>
    <p:sldId id="2284" r:id="rId21"/>
    <p:sldId id="2285" r:id="rId22"/>
    <p:sldId id="2286" r:id="rId23"/>
    <p:sldId id="2287" r:id="rId24"/>
    <p:sldId id="2288" r:id="rId25"/>
    <p:sldId id="2289" r:id="rId26"/>
    <p:sldId id="2290" r:id="rId27"/>
    <p:sldId id="2280" r:id="rId28"/>
    <p:sldId id="2256" r:id="rId29"/>
    <p:sldId id="2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9"/>
    <p:restoredTop sz="94608" autoAdjust="0"/>
  </p:normalViewPr>
  <p:slideViewPr>
    <p:cSldViewPr snapToGrid="0" snapToObjects="1">
      <p:cViewPr varScale="1">
        <p:scale>
          <a:sx n="135" d="100"/>
          <a:sy n="135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D670-2867-324E-A7E0-06D9106F642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580D-59ED-F64B-9E28-75663A433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1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Traditional operators don’t use verification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That may be changing with new tools like HSA, Veriflow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Still, there is simulation in the mix, because the control plane will be simulated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09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还用到了</a:t>
            </a:r>
            <a:r>
              <a:rPr lang="en-US" altLang="zh-CN" dirty="0" err="1"/>
              <a:t>netcomplete</a:t>
            </a:r>
            <a:r>
              <a:rPr lang="zh-CN" altLang="en-US" dirty="0"/>
              <a:t>大约</a:t>
            </a:r>
            <a:r>
              <a:rPr lang="en-US" altLang="zh-CN" dirty="0"/>
              <a:t>2.5K</a:t>
            </a:r>
            <a:r>
              <a:rPr lang="zh-CN" altLang="en-US" dirty="0"/>
              <a:t>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8580D-59ED-F64B-9E28-75663A4331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5D4-3B68-4B4B-BDF7-F74E3B34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8D8-901F-4441-AC6B-1861883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CC73-23F3-6F47-A3F7-69A29F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8BDE-56DA-B942-B20C-64521015CDCC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EDDC-B3AB-3F43-92D5-0D873FF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EB8-82AD-A749-89F2-26873B69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F5C-4CED-D140-8A23-86F72AA4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0835F-20D7-FC40-9A64-C493FF0F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E382-434D-EA4A-B533-E3AC0B49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B5C8-37A7-1743-82D3-2C66B7F7741E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33C-A470-324A-A56E-627C606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2C5A-6A73-2B44-8A3A-CFB5120C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91099-F860-2245-8A53-C8104E834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BDF5-E5FC-5A42-AAAA-0DAD12AA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6A70-637A-D44D-B359-8D9DC830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9578-9932-3E4C-AFE6-447E71345F64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F7172-C61A-444E-A700-72E29246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4963-03D2-C540-A08B-0475097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911-BBCE-D345-A738-B77E9060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47D3-B194-0149-A018-E89BFF0D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DB6C-28D6-9F4B-A243-0C8D7AC9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C0C24-0F79-2044-A859-64AB91507493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0C6A-DFA2-C34E-BB55-6C09EB8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A27D-127D-6543-A399-45779C5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758-B17C-A44F-8D73-5B875C15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11C8-6B48-B240-9DD5-23F6F7AB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F3EC-4EB6-3640-A750-228919BB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B818-390F-864C-8EE4-AE740C194481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D773-370A-E549-9FD8-CB53807E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C3D1-3D12-DA4F-8318-61370AF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C9B-2B4A-854A-86C8-1335F1A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0E4D-AFDC-8B44-AC12-01AF112D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63B01-C76D-8542-9E18-8C8CFCAD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75A5-670B-A04D-B514-4F7200DF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5691-B7B2-4248-BE10-230C01E76CBD}" type="datetime1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BD78A-BE0A-3C45-8996-0265F574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8223-6213-EA48-8726-C785489C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365-0D5A-BD45-B846-49227110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A937-118A-AC49-802B-19B349B1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DDCE-4B21-0C4C-A74A-E99D9ED40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BB7BE-ABF3-1244-878C-7300A524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CAC5-57BA-B040-B494-2408B2545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DE39C-E1D2-4148-898B-B6A48064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BE4B-5E46-C549-AF60-3D278058B55B}" type="datetime1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16EF7-329C-184E-913B-76640C2B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01418-5B59-8646-BB73-472F6BB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BCC-6B6F-614A-9A03-1C9D312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D3183-747E-1441-B81A-ACC8A923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15E9-9434-8342-8551-33343DEB88CC}" type="datetime1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950A-DFAE-074A-9972-05B14A43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DB724-EBA6-C14C-AA6B-D1AA2AD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6898-0238-AE4B-901E-5E492BED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6CF9-8663-8849-A00E-8094BC607C9C}" type="datetime1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6A858-8CEB-7A4E-BEAA-E3C473A9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3D06-4032-C344-85F8-2AC33221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3045-0838-D644-87AD-206B959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3B51-DC81-FE4C-90EE-262DE311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5D02F-9FD3-2E46-B400-10C042AE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5D0C3-B81D-6C47-8A57-33C5A7F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A7C-5D7F-6940-AD03-7C0A92E63290}" type="datetime1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F2230-2EAD-764D-9A58-8446B762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B995-085E-CE4D-8499-A5D5B88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BE3-63AD-4C41-AA2A-BEAD215B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2885D-981E-E042-88FD-D18C1978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8BED-5817-3C4B-BCA7-954E5BC0A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A1B-0067-374B-B45E-1E90FB5A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A5DD-8920-5E49-AB85-F5D806AF26DC}" type="datetime1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FA2B-85DD-8D4E-83FE-723B16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3591-EC71-E04E-8FF5-EC64A789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EEE98-E363-1145-A2C6-481A5F98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E751-296D-D347-BC01-7A60C633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B46B-E70C-B543-B26E-F6A66A9D6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A6B1-2FCC-804E-9568-173E53F45A29}" type="datetime1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3E1-2D15-F14B-B41C-79D757D13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F509-475F-0241-BCDF-B8016107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CBEB-A62C-7547-B7F6-B847810FF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mailto:qiaoxiang@xmu.edu.c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JPG"/><Relationship Id="rId9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onic-net/SONiC/pull/948" TargetMode="External"/><Relationship Id="rId2" Type="http://schemas.openxmlformats.org/officeDocument/2006/relationships/hyperlink" Target="https://arxiv.org/abs/2205.078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ibuteddpchecking.com:8443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7DA85-29FB-C541-97F3-91D2516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91" y="5280995"/>
            <a:ext cx="4263692" cy="166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DE73C-3C4D-8044-B39E-4907461DA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584"/>
            <a:ext cx="8862874" cy="238760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Building Reliable Infrastructure for Distributed Big Data Analytics: </a:t>
            </a:r>
            <a:b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Automating Network Configuration Management Using Formal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8DA6-7986-3D4F-9060-E439A3325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9695"/>
            <a:ext cx="9144000" cy="289428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Qiao Xiang</a:t>
            </a:r>
          </a:p>
          <a:p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Collaborators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Jiwu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Shu,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Lizhao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Rulan</a:t>
            </a: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Yang,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Xing</a:t>
            </a: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Fang, </a:t>
            </a:r>
          </a:p>
          <a:p>
            <a:pPr>
              <a:spcBef>
                <a:spcPts val="0"/>
              </a:spcBef>
            </a:pP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Zhihao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Zhang, </a:t>
            </a: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Ridi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Wen, </a:t>
            </a: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Chenyang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Huang, </a:t>
            </a:r>
          </a:p>
          <a:p>
            <a:pPr>
              <a:spcBef>
                <a:spcPts val="0"/>
              </a:spcBef>
            </a:pP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Yuxin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Wang, </a:t>
            </a: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Xiwen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Fan, </a:t>
            </a:r>
            <a:r>
              <a:rPr lang="en-US" altLang="ja-JP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Hanyang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Shao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12/9/2022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67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750"/>
            <a:ext cx="7493600" cy="4616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computations-&gt; Centralized execution sequence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10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7969565" y="2554736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7469860" y="1535252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E903-70F5-A940-90B5-A7F716651103}"/>
              </a:ext>
            </a:extLst>
          </p:cNvPr>
          <p:cNvSpPr txBox="1"/>
          <p:nvPr/>
        </p:nvSpPr>
        <p:spPr>
          <a:xfrm>
            <a:off x="7547291" y="4596362"/>
            <a:ext cx="4595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Suppose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prefers A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is forbidden to announce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will not announce any route to 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3E33E3-1488-8E48-A82E-786DBBDE2BF8}"/>
              </a:ext>
            </a:extLst>
          </p:cNvPr>
          <p:cNvSpPr txBox="1"/>
          <p:nvPr/>
        </p:nvSpPr>
        <p:spPr>
          <a:xfrm>
            <a:off x="10518262" y="28005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37BA7C-4F1B-4B4B-A2F0-AB8511FC3E4F}"/>
              </a:ext>
            </a:extLst>
          </p:cNvPr>
          <p:cNvSpPr txBox="1"/>
          <p:nvPr/>
        </p:nvSpPr>
        <p:spPr>
          <a:xfrm>
            <a:off x="10523692" y="2804510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[D]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0927-B9DC-2D4C-A50D-A0092E97FB09}"/>
              </a:ext>
            </a:extLst>
          </p:cNvPr>
          <p:cNvSpPr txBox="1"/>
          <p:nvPr/>
        </p:nvSpPr>
        <p:spPr>
          <a:xfrm>
            <a:off x="8918034" y="2203041"/>
            <a:ext cx="8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293ED-41BC-C240-A6A6-8533749D315B}"/>
              </a:ext>
            </a:extLst>
          </p:cNvPr>
          <p:cNvSpPr txBox="1"/>
          <p:nvPr/>
        </p:nvSpPr>
        <p:spPr>
          <a:xfrm>
            <a:off x="8918034" y="4171602"/>
            <a:ext cx="9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</a:t>
            </a:r>
            <a:r>
              <a:rPr lang="en-US" sz="2400" dirty="0"/>
              <a:t>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59FF3-C7C2-F54F-A748-7D62EB8C0E52}"/>
              </a:ext>
            </a:extLst>
          </p:cNvPr>
          <p:cNvSpPr txBox="1"/>
          <p:nvPr/>
        </p:nvSpPr>
        <p:spPr>
          <a:xfrm>
            <a:off x="7575115" y="2790607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[S,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D]</a:t>
            </a:r>
            <a:endParaRPr lang="en-US" sz="24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32CB9-8B24-4542-AAE3-2B52155DB6FA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BB4DFF-DE4F-2444-8D90-3094DBEE83E7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70073C-F0CF-4044-9D0E-E83DD0AD70F1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DD690D-47D2-9940-B36B-04C8B6624084}"/>
              </a:ext>
            </a:extLst>
          </p:cNvPr>
          <p:cNvSpPr txBox="1"/>
          <p:nvPr/>
        </p:nvSpPr>
        <p:spPr>
          <a:xfrm>
            <a:off x="7204351" y="1844516"/>
            <a:ext cx="4850349" cy="44283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ja-JP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exist such causal relationships among the distributed execution of routers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event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(e.g., route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announcement) 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triggers the next route computation.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next route computation is based on the last internal state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(e.g., loc-RIB)</a:t>
            </a:r>
          </a:p>
        </p:txBody>
      </p:sp>
    </p:spTree>
    <p:extLst>
      <p:ext uri="{BB962C8B-B14F-4D97-AF65-F5344CB8AC3E}">
        <p14:creationId xmlns:p14="http://schemas.microsoft.com/office/powerpoint/2010/main" val="21323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552 0.1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0694 L -0.0711 -0.083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54 0.08681 " pathEditMode="relative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93 -0.0919 " pathEditMode="relative" ptsTypes="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6" grpId="0"/>
      <p:bldP spid="56" grpId="1"/>
      <p:bldP spid="25" grpId="0"/>
      <p:bldP spid="25" grpId="1"/>
      <p:bldP spid="25" grpId="2"/>
      <p:bldP spid="27" grpId="0"/>
      <p:bldP spid="27" grpId="1"/>
      <p:bldP spid="27" grpId="2"/>
      <p:bldP spid="2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1259"/>
            <a:ext cx="7493600" cy="46167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S([B,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  <a:p>
            <a:pPr marL="0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computations-&gt; Centralized execution sequence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11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B1142-81D2-E146-BAB2-F2DD3A49FA8C}"/>
              </a:ext>
            </a:extLst>
          </p:cNvPr>
          <p:cNvGrpSpPr/>
          <p:nvPr/>
        </p:nvGrpSpPr>
        <p:grpSpPr>
          <a:xfrm>
            <a:off x="3313214" y="2241259"/>
            <a:ext cx="1422076" cy="1794135"/>
            <a:chOff x="3313214" y="2241259"/>
            <a:chExt cx="1422076" cy="1794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F003F8-2C49-E540-8554-081639F523B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270576-1A05-0D46-85E5-7063564C83EE}"/>
                </a:ext>
              </a:extLst>
            </p:cNvPr>
            <p:cNvSpPr/>
            <p:nvPr/>
          </p:nvSpPr>
          <p:spPr>
            <a:xfrm>
              <a:off x="3725887" y="3607538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22C37-05EC-5648-A858-AED96011DE04}"/>
              </a:ext>
            </a:extLst>
          </p:cNvPr>
          <p:cNvGrpSpPr/>
          <p:nvPr/>
        </p:nvGrpSpPr>
        <p:grpSpPr>
          <a:xfrm>
            <a:off x="3687723" y="2241258"/>
            <a:ext cx="1806827" cy="3622426"/>
            <a:chOff x="2515790" y="2241259"/>
            <a:chExt cx="1806827" cy="36224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BA8478-BC39-DB4E-A559-2E966CF1D6CA}"/>
                </a:ext>
              </a:extLst>
            </p:cNvPr>
            <p:cNvSpPr/>
            <p:nvPr/>
          </p:nvSpPr>
          <p:spPr>
            <a:xfrm>
              <a:off x="3313214" y="224125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B9519C-7A73-B64E-B931-1F198A73917A}"/>
                </a:ext>
              </a:extLst>
            </p:cNvPr>
            <p:cNvSpPr/>
            <p:nvPr/>
          </p:nvSpPr>
          <p:spPr>
            <a:xfrm>
              <a:off x="2515790" y="5435829"/>
              <a:ext cx="1009403" cy="42785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D814C3-A11C-0D4C-BF91-53DB3E7D25DF}"/>
              </a:ext>
            </a:extLst>
          </p:cNvPr>
          <p:cNvGrpSpPr/>
          <p:nvPr/>
        </p:nvGrpSpPr>
        <p:grpSpPr>
          <a:xfrm>
            <a:off x="3719933" y="3147665"/>
            <a:ext cx="1465089" cy="1783942"/>
            <a:chOff x="3719933" y="3147665"/>
            <a:chExt cx="1465089" cy="178394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6BE27-23D3-D14D-8DA8-3255F13403C9}"/>
                </a:ext>
              </a:extLst>
            </p:cNvPr>
            <p:cNvSpPr/>
            <p:nvPr/>
          </p:nvSpPr>
          <p:spPr>
            <a:xfrm>
              <a:off x="3719933" y="3147665"/>
              <a:ext cx="146508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DC77C7-7B2D-5540-B59C-E5E94314B637}"/>
                </a:ext>
              </a:extLst>
            </p:cNvPr>
            <p:cNvSpPr/>
            <p:nvPr/>
          </p:nvSpPr>
          <p:spPr>
            <a:xfrm>
              <a:off x="3788957" y="4503751"/>
              <a:ext cx="1392379" cy="42785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C2EB7-A875-E246-B285-A9D2CE977EBB}"/>
              </a:ext>
            </a:extLst>
          </p:cNvPr>
          <p:cNvGrpSpPr/>
          <p:nvPr/>
        </p:nvGrpSpPr>
        <p:grpSpPr>
          <a:xfrm>
            <a:off x="3671805" y="4963852"/>
            <a:ext cx="1465089" cy="1816901"/>
            <a:chOff x="3671805" y="4038060"/>
            <a:chExt cx="1465089" cy="1816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E5E4A-CC7C-6E41-8288-95C60A05809C}"/>
                </a:ext>
              </a:extLst>
            </p:cNvPr>
            <p:cNvSpPr/>
            <p:nvPr/>
          </p:nvSpPr>
          <p:spPr>
            <a:xfrm>
              <a:off x="3671805" y="4038060"/>
              <a:ext cx="146508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0A5260-6A24-4648-82B1-801E82D7201A}"/>
                </a:ext>
              </a:extLst>
            </p:cNvPr>
            <p:cNvSpPr/>
            <p:nvPr/>
          </p:nvSpPr>
          <p:spPr>
            <a:xfrm>
              <a:off x="3744515" y="5427105"/>
              <a:ext cx="1392379" cy="42785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075526"/>
            <a:chOff x="7137389" y="1945365"/>
            <a:chExt cx="4598969" cy="40755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005830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59315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99709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70EE98A-0DC6-4B41-AF2A-F802284C4D23}"/>
              </a:ext>
            </a:extLst>
          </p:cNvPr>
          <p:cNvSpPr/>
          <p:nvPr/>
        </p:nvSpPr>
        <p:spPr>
          <a:xfrm>
            <a:off x="7438299" y="5918905"/>
            <a:ext cx="4225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Causal relationship graph </a:t>
            </a:r>
          </a:p>
          <a:p>
            <a:pPr algn="ctr"/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(CRG)</a:t>
            </a:r>
            <a:endParaRPr lang="en-US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C1323-5339-2446-92FA-CEAD01B60AAC}"/>
              </a:ext>
            </a:extLst>
          </p:cNvPr>
          <p:cNvGrpSpPr/>
          <p:nvPr/>
        </p:nvGrpSpPr>
        <p:grpSpPr>
          <a:xfrm>
            <a:off x="1235034" y="4033695"/>
            <a:ext cx="6454324" cy="2775368"/>
            <a:chOff x="1235034" y="4033695"/>
            <a:chExt cx="6454324" cy="277536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363223-6853-A545-9C6C-636B5FA7BF7A}"/>
                </a:ext>
              </a:extLst>
            </p:cNvPr>
            <p:cNvSpPr/>
            <p:nvPr/>
          </p:nvSpPr>
          <p:spPr>
            <a:xfrm>
              <a:off x="1235034" y="4033695"/>
              <a:ext cx="2436771" cy="44630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9C3700-B27C-A345-9058-845368DA8E43}"/>
                </a:ext>
              </a:extLst>
            </p:cNvPr>
            <p:cNvSpPr/>
            <p:nvPr/>
          </p:nvSpPr>
          <p:spPr>
            <a:xfrm>
              <a:off x="5252587" y="6334404"/>
              <a:ext cx="2436771" cy="47465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computations-&gt; Centralized execution sequence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9CE7-CDF7-5247-9031-CC192AA0A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6453096" cy="5032377"/>
          </a:xfrm>
          <a:solidFill>
            <a:schemeClr val="bg1"/>
          </a:solidFill>
        </p:spPr>
        <p:txBody>
          <a:bodyPr lIns="0" rIns="0">
            <a:norm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Equivalence theorem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 network and its configuration C, we define the route computation result generated from C as S. Any topological traversal along the CRG is a sequence whose execution can  result in S</a:t>
            </a: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They are equivalent</a:t>
            </a: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Input: CRG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Output: Linear execution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12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9686992" y="249490"/>
            <a:ext cx="2259181" cy="144119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11A254-39BC-AC46-88B8-93775FE0F4F0}"/>
              </a:ext>
            </a:extLst>
          </p:cNvPr>
          <p:cNvGrpSpPr/>
          <p:nvPr/>
        </p:nvGrpSpPr>
        <p:grpSpPr>
          <a:xfrm>
            <a:off x="7137389" y="1945365"/>
            <a:ext cx="4598969" cy="4247261"/>
            <a:chOff x="7137389" y="1945365"/>
            <a:chExt cx="4598969" cy="4247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C470AE-A9C8-6E44-9958-898923CD852F}"/>
                </a:ext>
              </a:extLst>
            </p:cNvPr>
            <p:cNvSpPr/>
            <p:nvPr/>
          </p:nvSpPr>
          <p:spPr>
            <a:xfrm>
              <a:off x="8139074" y="1945365"/>
              <a:ext cx="2786224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D(origin,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97C442-9103-3A47-8A6A-275DDC23120F}"/>
                </a:ext>
              </a:extLst>
            </p:cNvPr>
            <p:cNvSpPr/>
            <p:nvPr/>
          </p:nvSpPr>
          <p:spPr>
            <a:xfrm>
              <a:off x="7137390" y="3339266"/>
              <a:ext cx="1858732" cy="66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A([D]-&gt;A,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527444-7279-664A-8319-FA230E2DDB70}"/>
                </a:ext>
              </a:extLst>
            </p:cNvPr>
            <p:cNvSpPr/>
            <p:nvPr/>
          </p:nvSpPr>
          <p:spPr>
            <a:xfrm>
              <a:off x="7137389" y="4584646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F37F5-E04D-3942-BEF4-DDE2EB7C07CD}"/>
                </a:ext>
              </a:extLst>
            </p:cNvPr>
            <p:cNvSpPr/>
            <p:nvPr/>
          </p:nvSpPr>
          <p:spPr>
            <a:xfrm>
              <a:off x="9878758" y="3337612"/>
              <a:ext cx="1857600" cy="6711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B([D]-&gt;B,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4413AD-4AE9-6746-B60D-7C47F5214903}"/>
                </a:ext>
              </a:extLst>
            </p:cNvPr>
            <p:cNvSpPr/>
            <p:nvPr/>
          </p:nvSpPr>
          <p:spPr>
            <a:xfrm>
              <a:off x="9878758" y="5177565"/>
              <a:ext cx="1857600" cy="10150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S([B,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AD9434-B187-C046-8490-4099EFE0C7E7}"/>
                </a:ext>
              </a:extLst>
            </p:cNvPr>
            <p:cNvCxnSpPr>
              <a:cxnSpLocks/>
              <a:stCxn id="6" idx="2"/>
              <a:endCxn id="40" idx="0"/>
            </p:cNvCxnSpPr>
            <p:nvPr/>
          </p:nvCxnSpPr>
          <p:spPr>
            <a:xfrm flipH="1">
              <a:off x="8066756" y="2616493"/>
              <a:ext cx="1465430" cy="72277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C5B6C-FCA1-2840-9110-DC1B249815D0}"/>
                </a:ext>
              </a:extLst>
            </p:cNvPr>
            <p:cNvCxnSpPr>
              <a:cxnSpLocks/>
              <a:stCxn id="6" idx="2"/>
              <a:endCxn id="42" idx="0"/>
            </p:cNvCxnSpPr>
            <p:nvPr/>
          </p:nvCxnSpPr>
          <p:spPr>
            <a:xfrm>
              <a:off x="9532186" y="2616493"/>
              <a:ext cx="1275372" cy="7211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654153-5FBB-3944-B865-04A196A7212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8066189" y="4008866"/>
              <a:ext cx="567" cy="5757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5E01D3-E26A-B84F-B241-37E3F9DE1CA0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8994989" y="4920210"/>
              <a:ext cx="883769" cy="7648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C32F03-51A3-214B-988C-2C92D2DEFAB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807558" y="4008740"/>
              <a:ext cx="0" cy="116882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/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2B3B8-F418-AC4D-AA43-8D9AD33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67" y="2050096"/>
                <a:ext cx="63184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/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FF8F3-F6CE-934C-92E6-9714C7B2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49" y="2856708"/>
                <a:ext cx="63184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/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0D376C-ED14-984D-82D5-B289D280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77" y="2856707"/>
                <a:ext cx="63184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/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50EE1-BB68-6C47-90C6-BA41F86E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036" y="4107318"/>
                <a:ext cx="711670" cy="493405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/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DB5A59-6D13-234D-BCFF-48BC8A32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402" y="4687101"/>
                <a:ext cx="711670" cy="49340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7ABBC0F3-02D3-C149-B6FD-DD8A22DCF2AE}"/>
              </a:ext>
            </a:extLst>
          </p:cNvPr>
          <p:cNvSpPr/>
          <p:nvPr/>
        </p:nvSpPr>
        <p:spPr>
          <a:xfrm>
            <a:off x="8799471" y="6192626"/>
            <a:ext cx="838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CRG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/>
              <p:nvPr/>
            </p:nvSpPr>
            <p:spPr>
              <a:xfrm>
                <a:off x="3466064" y="4894470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A79F42-907F-0C4B-AC22-88E2ABEA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64" y="4894470"/>
                <a:ext cx="2910384" cy="493405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/>
              <p:nvPr/>
            </p:nvSpPr>
            <p:spPr>
              <a:xfrm>
                <a:off x="3466064" y="4512830"/>
                <a:ext cx="2910384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4C774F-8C46-FF4E-8100-C8AAB54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64" y="4512830"/>
                <a:ext cx="2910384" cy="493405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B5F393-5DA5-8242-902B-38E797F5FDCF}"/>
              </a:ext>
            </a:extLst>
          </p:cNvPr>
          <p:cNvSpPr txBox="1"/>
          <p:nvPr/>
        </p:nvSpPr>
        <p:spPr>
          <a:xfrm>
            <a:off x="2192702" y="2970460"/>
            <a:ext cx="9043635" cy="23761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ja-JP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iagnosis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router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transformed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trace-based</a:t>
            </a:r>
            <a:r>
              <a:rPr lang="en-US" altLang="ja-JP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centralized program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diagnosis</a:t>
            </a:r>
            <a:endParaRPr lang="en-US" altLang="ja-JP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CCCC3-180A-854E-B6D1-31688B16BAB5}"/>
              </a:ext>
            </a:extLst>
          </p:cNvPr>
          <p:cNvSpPr/>
          <p:nvPr/>
        </p:nvSpPr>
        <p:spPr>
          <a:xfrm>
            <a:off x="2378504" y="4791944"/>
            <a:ext cx="8610298" cy="504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well-studied problem in the area of program analysis 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46022" cy="1325563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Automatic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repair: challenges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1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How to capture causal relationships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protocols run in a distributed manner and do not provide such interfaces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2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How efficiently analyze and localize the error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Traditional trace analysis is flow-insensitive and imprecise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3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How to compute the minimal repair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Resynthesize a new configuration is impractical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967952" cy="1325563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Automatic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repair: </a:t>
            </a:r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calpel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896" y="6356350"/>
            <a:ext cx="2743200" cy="365125"/>
          </a:xfrm>
        </p:spPr>
        <p:txBody>
          <a:bodyPr/>
          <a:lstStyle/>
          <a:p>
            <a:fld id="{1083CBEB-A62C-7547-B7F6-B847810FF90F}" type="slidenum">
              <a:rPr lang="en-US" smtClean="0"/>
              <a:t>14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421F74-06F4-FE4F-B301-3B8DCF915DBC}"/>
              </a:ext>
            </a:extLst>
          </p:cNvPr>
          <p:cNvSpPr/>
          <p:nvPr/>
        </p:nvSpPr>
        <p:spPr>
          <a:xfrm>
            <a:off x="451279" y="3581793"/>
            <a:ext cx="2731497" cy="1906053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Lightweight capturing mechanism for device/simulation platform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90B20B-B9AD-9B43-9938-951FCA2A88D0}"/>
              </a:ext>
            </a:extLst>
          </p:cNvPr>
          <p:cNvSpPr/>
          <p:nvPr/>
        </p:nvSpPr>
        <p:spPr>
          <a:xfrm>
            <a:off x="4505758" y="3580347"/>
            <a:ext cx="2458988" cy="190605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 and sound error localization and explanation algorithm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35CCCE-8D25-2546-B740-1718FA25D4F8}"/>
              </a:ext>
            </a:extLst>
          </p:cNvPr>
          <p:cNvSpPr/>
          <p:nvPr/>
        </p:nvSpPr>
        <p:spPr>
          <a:xfrm>
            <a:off x="8263402" y="3566845"/>
            <a:ext cx="2620564" cy="1906052"/>
          </a:xfrm>
          <a:prstGeom prst="roundRect">
            <a:avLst>
              <a:gd name="adj" fmla="val 75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repairer using constraint solver</a:t>
            </a:r>
            <a:endParaRPr 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FA3954-B123-6445-81A8-DB7DB7C753D5}"/>
              </a:ext>
            </a:extLst>
          </p:cNvPr>
          <p:cNvSpPr/>
          <p:nvPr/>
        </p:nvSpPr>
        <p:spPr>
          <a:xfrm>
            <a:off x="3361245" y="3880143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619F2-0EB7-D74C-959F-DD4D6BA889DB}"/>
              </a:ext>
            </a:extLst>
          </p:cNvPr>
          <p:cNvSpPr txBox="1"/>
          <p:nvPr/>
        </p:nvSpPr>
        <p:spPr>
          <a:xfrm>
            <a:off x="872091" y="2106100"/>
            <a:ext cx="2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Capture the CRG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D99BC-4D87-FE4E-90FC-64D1073884C9}"/>
              </a:ext>
            </a:extLst>
          </p:cNvPr>
          <p:cNvSpPr txBox="1"/>
          <p:nvPr/>
        </p:nvSpPr>
        <p:spPr>
          <a:xfrm>
            <a:off x="4418164" y="2077324"/>
            <a:ext cx="2731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2AAA-7AB7-A344-BE98-B6BAED539AC9}"/>
              </a:ext>
            </a:extLst>
          </p:cNvPr>
          <p:cNvSpPr txBox="1"/>
          <p:nvPr/>
        </p:nvSpPr>
        <p:spPr>
          <a:xfrm>
            <a:off x="8469199" y="2072743"/>
            <a:ext cx="220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repair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8D41C3F-8990-6847-BFF0-C8D51620F9E5}"/>
              </a:ext>
            </a:extLst>
          </p:cNvPr>
          <p:cNvSpPr/>
          <p:nvPr/>
        </p:nvSpPr>
        <p:spPr>
          <a:xfrm>
            <a:off x="7162836" y="3950028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4EBCD-97EB-3144-AD3B-456AD5D7355F}"/>
              </a:ext>
            </a:extLst>
          </p:cNvPr>
          <p:cNvSpPr txBox="1"/>
          <p:nvPr/>
        </p:nvSpPr>
        <p:spPr>
          <a:xfrm>
            <a:off x="3023658" y="3210412"/>
            <a:ext cx="169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execution trace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22D6-7123-C347-9B30-CCA890EF0A6A}"/>
              </a:ext>
            </a:extLst>
          </p:cNvPr>
          <p:cNvSpPr txBox="1"/>
          <p:nvPr/>
        </p:nvSpPr>
        <p:spPr>
          <a:xfrm>
            <a:off x="6807590" y="3350960"/>
            <a:ext cx="14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7A17AB-DCAC-F144-BC0F-4FDE24AD349F}"/>
              </a:ext>
            </a:extLst>
          </p:cNvPr>
          <p:cNvSpPr/>
          <p:nvPr/>
        </p:nvSpPr>
        <p:spPr>
          <a:xfrm>
            <a:off x="11056900" y="3857688"/>
            <a:ext cx="1046674" cy="78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617AF-165E-9346-8D3D-F495C0CB2EED}"/>
              </a:ext>
            </a:extLst>
          </p:cNvPr>
          <p:cNvSpPr txBox="1"/>
          <p:nvPr/>
        </p:nvSpPr>
        <p:spPr>
          <a:xfrm>
            <a:off x="10712314" y="3288080"/>
            <a:ext cx="14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repair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9" grpId="0"/>
      <p:bldP spid="40" grpId="0"/>
      <p:bldP spid="41" grpId="0" animBg="1"/>
      <p:bldP spid="9" grpId="0"/>
      <p:bldP spid="42" grpId="0"/>
      <p:bldP spid="43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BEE9-BA9C-8845-9B67-E6D1228A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561010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Devices process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events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first-in-first-serve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record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route computation tuples (event,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action)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order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Construct the CRG for each prefix based on event-action joins.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C753-1899-4947-A7B6-113A3CED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Capture the CRG: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7516-4989-7542-A81B-719DC58B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A5404-4933-8A49-A70D-B5F13392AB0B}"/>
              </a:ext>
            </a:extLst>
          </p:cNvPr>
          <p:cNvGrpSpPr/>
          <p:nvPr/>
        </p:nvGrpSpPr>
        <p:grpSpPr>
          <a:xfrm>
            <a:off x="8853588" y="55941"/>
            <a:ext cx="2259181" cy="1441198"/>
            <a:chOff x="1326672" y="1953673"/>
            <a:chExt cx="3121586" cy="20730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5EC06-49F4-9643-ACD6-F5BFE6D54325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30894D-A3F3-BB46-986C-FBCCC3F51E2A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2038FC5-70D9-1B49-8E74-B7FA1D69C0E3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2B3510-ECE4-2444-AB31-8765B2421626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34CCFA-4D6C-8044-8E27-FAE92C95D8C1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84A64-133F-D341-AA91-1506A28E2CB1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089FD-328B-B348-9BBD-543069A3F6ED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9D03E18-F313-C049-8E68-0A0A55309953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9330681-E3F5-4046-B082-6940F7F58146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9BA87-6185-5A44-AD84-F625EC3BB1F4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764E7-18B5-BD49-86D0-8CE9C4654FDE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219ED-827C-A340-9843-4D912273B96F}"/>
              </a:ext>
            </a:extLst>
          </p:cNvPr>
          <p:cNvGrpSpPr/>
          <p:nvPr/>
        </p:nvGrpSpPr>
        <p:grpSpPr>
          <a:xfrm>
            <a:off x="8139074" y="1606473"/>
            <a:ext cx="2786224" cy="1345584"/>
            <a:chOff x="8139074" y="1606473"/>
            <a:chExt cx="2786224" cy="13455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81ADD-B009-AC49-8589-E49543815FB0}"/>
                </a:ext>
              </a:extLst>
            </p:cNvPr>
            <p:cNvSpPr/>
            <p:nvPr/>
          </p:nvSpPr>
          <p:spPr>
            <a:xfrm>
              <a:off x="8139074" y="1606473"/>
              <a:ext cx="2786224" cy="10100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1C299A-7436-CC4A-A1E9-0384AF23A27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8972758" y="2616493"/>
              <a:ext cx="559428" cy="2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F10893-D6E8-764E-8870-B6345241B9F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532186" y="2616493"/>
              <a:ext cx="450014" cy="335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563561-8C09-DF41-BFF7-032CC239FED2}"/>
              </a:ext>
            </a:extLst>
          </p:cNvPr>
          <p:cNvGrpSpPr/>
          <p:nvPr/>
        </p:nvGrpSpPr>
        <p:grpSpPr>
          <a:xfrm>
            <a:off x="6413608" y="3133244"/>
            <a:ext cx="2612572" cy="1466310"/>
            <a:chOff x="6448301" y="2849260"/>
            <a:chExt cx="2612572" cy="1466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F4E27-A4CB-D040-9EFD-AEF174D177A2}"/>
                </a:ext>
              </a:extLst>
            </p:cNvPr>
            <p:cNvSpPr/>
            <p:nvPr/>
          </p:nvSpPr>
          <p:spPr>
            <a:xfrm>
              <a:off x="6448301" y="3099460"/>
              <a:ext cx="2612572" cy="909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FC28970-104F-E845-B53E-BD8925ACF02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7754587" y="4008866"/>
              <a:ext cx="0" cy="306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00E27B-2EB0-A443-90E3-6C549E38F26E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754586" y="2849260"/>
              <a:ext cx="1" cy="250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ACA945-DA1F-0942-B91C-A7E6B851B8E4}"/>
              </a:ext>
            </a:extLst>
          </p:cNvPr>
          <p:cNvGrpSpPr/>
          <p:nvPr/>
        </p:nvGrpSpPr>
        <p:grpSpPr>
          <a:xfrm>
            <a:off x="9356632" y="3133244"/>
            <a:ext cx="2613600" cy="1466310"/>
            <a:chOff x="9356632" y="3133244"/>
            <a:chExt cx="2613600" cy="14663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669E89-8BA4-9343-A4C3-E11A185B735D}"/>
                </a:ext>
              </a:extLst>
            </p:cNvPr>
            <p:cNvSpPr/>
            <p:nvPr/>
          </p:nvSpPr>
          <p:spPr>
            <a:xfrm>
              <a:off x="9356632" y="3383444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021D98-E22A-B741-A747-42079F096A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0662917" y="4294243"/>
              <a:ext cx="515" cy="3053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984BDE-2029-F148-88DD-1EA1A4FEA32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917" y="3133244"/>
              <a:ext cx="1" cy="260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35D14D-4BFA-8848-8941-BD7A0B42B9A2}"/>
              </a:ext>
            </a:extLst>
          </p:cNvPr>
          <p:cNvGrpSpPr/>
          <p:nvPr/>
        </p:nvGrpSpPr>
        <p:grpSpPr>
          <a:xfrm>
            <a:off x="6412580" y="4960707"/>
            <a:ext cx="5557652" cy="1152348"/>
            <a:chOff x="6412580" y="4960707"/>
            <a:chExt cx="5557652" cy="11523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028AD-173D-0B49-BEB0-C1652D61A9AF}"/>
                </a:ext>
              </a:extLst>
            </p:cNvPr>
            <p:cNvSpPr/>
            <p:nvPr/>
          </p:nvSpPr>
          <p:spPr>
            <a:xfrm>
              <a:off x="6412580" y="5202256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66DA2B-272D-6842-9296-AB449EE37385}"/>
                </a:ext>
              </a:extLst>
            </p:cNvPr>
            <p:cNvSpPr/>
            <p:nvPr/>
          </p:nvSpPr>
          <p:spPr>
            <a:xfrm>
              <a:off x="9356632" y="5200513"/>
              <a:ext cx="2613600" cy="9107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A4743A-4917-814D-BDB9-6A2AD611B8D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9026180" y="5655913"/>
              <a:ext cx="330452" cy="1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F7140F-E431-6642-82CB-86C67863E0C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10" y="4975078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8C7D630-0352-6B44-911B-513716F83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065" y="4960707"/>
              <a:ext cx="0" cy="2398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E52D4C-E24E-CF4F-900E-10E5AE940C7C}"/>
              </a:ext>
            </a:extLst>
          </p:cNvPr>
          <p:cNvGrpSpPr/>
          <p:nvPr/>
        </p:nvGrpSpPr>
        <p:grpSpPr>
          <a:xfrm>
            <a:off x="6875718" y="1670242"/>
            <a:ext cx="3976508" cy="2554352"/>
            <a:chOff x="6875718" y="1670242"/>
            <a:chExt cx="3976508" cy="255435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858373-A075-AD48-8A8F-4AD203262371}"/>
                </a:ext>
              </a:extLst>
            </p:cNvPr>
            <p:cNvGrpSpPr/>
            <p:nvPr/>
          </p:nvGrpSpPr>
          <p:grpSpPr>
            <a:xfrm>
              <a:off x="6875718" y="1670242"/>
              <a:ext cx="3976508" cy="2554352"/>
              <a:chOff x="6875718" y="1670242"/>
              <a:chExt cx="3976508" cy="255435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8CA287-3633-484F-8A2E-798E1D28B116}"/>
                  </a:ext>
                </a:extLst>
              </p:cNvPr>
              <p:cNvSpPr/>
              <p:nvPr/>
            </p:nvSpPr>
            <p:spPr>
              <a:xfrm>
                <a:off x="9842823" y="1670242"/>
                <a:ext cx="1009403" cy="34364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3BA3BB-D47A-9D46-AE53-7C5C9C65A809}"/>
                  </a:ext>
                </a:extLst>
              </p:cNvPr>
              <p:cNvSpPr/>
              <p:nvPr/>
            </p:nvSpPr>
            <p:spPr>
              <a:xfrm>
                <a:off x="6875718" y="3936468"/>
                <a:ext cx="801169" cy="288126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BC6BFEB-8C35-B742-AF8B-59D167F5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966" y="2616493"/>
              <a:ext cx="1235034" cy="698694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20007E-4108-6A4B-A42E-8B0996E0AAA4}"/>
              </a:ext>
            </a:extLst>
          </p:cNvPr>
          <p:cNvGrpSpPr/>
          <p:nvPr/>
        </p:nvGrpSpPr>
        <p:grpSpPr>
          <a:xfrm>
            <a:off x="9026180" y="1991699"/>
            <a:ext cx="1593730" cy="2301151"/>
            <a:chOff x="9026180" y="1991699"/>
            <a:chExt cx="1593730" cy="230115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DA3310-DDAD-B14B-B74E-8E99A84AA53E}"/>
                </a:ext>
              </a:extLst>
            </p:cNvPr>
            <p:cNvGrpSpPr/>
            <p:nvPr/>
          </p:nvGrpSpPr>
          <p:grpSpPr>
            <a:xfrm>
              <a:off x="9026180" y="1991699"/>
              <a:ext cx="1593730" cy="2301151"/>
              <a:chOff x="7854247" y="1991700"/>
              <a:chExt cx="1593730" cy="230115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6C8921-EF46-134C-8595-27A63C85D252}"/>
                  </a:ext>
                </a:extLst>
              </p:cNvPr>
              <p:cNvSpPr/>
              <p:nvPr/>
            </p:nvSpPr>
            <p:spPr>
              <a:xfrm>
                <a:off x="7854247" y="1991700"/>
                <a:ext cx="1009403" cy="332997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4CE896C-EE53-BD4B-80E9-36F79CC0A73E}"/>
                  </a:ext>
                </a:extLst>
              </p:cNvPr>
              <p:cNvSpPr/>
              <p:nvPr/>
            </p:nvSpPr>
            <p:spPr>
              <a:xfrm>
                <a:off x="8585261" y="3971156"/>
                <a:ext cx="862716" cy="32169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343160-E551-F744-8766-4F85F5A33A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4766" y="2625707"/>
              <a:ext cx="290331" cy="75404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85E9CC-1E59-5C48-BF5E-D67273730DD8}"/>
              </a:ext>
            </a:extLst>
          </p:cNvPr>
          <p:cNvGrpSpPr/>
          <p:nvPr/>
        </p:nvGrpSpPr>
        <p:grpSpPr>
          <a:xfrm>
            <a:off x="7031411" y="3725528"/>
            <a:ext cx="1465090" cy="2092058"/>
            <a:chOff x="7031411" y="3725528"/>
            <a:chExt cx="1465090" cy="209205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2ECA69-F8F7-4E44-BC65-64CF51AC391A}"/>
                </a:ext>
              </a:extLst>
            </p:cNvPr>
            <p:cNvGrpSpPr/>
            <p:nvPr/>
          </p:nvGrpSpPr>
          <p:grpSpPr>
            <a:xfrm>
              <a:off x="7031411" y="3725528"/>
              <a:ext cx="1465090" cy="2092058"/>
              <a:chOff x="7921011" y="4630103"/>
              <a:chExt cx="1465090" cy="209205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2FDAE97-0C6E-D644-867F-CF3990EB42CD}"/>
                  </a:ext>
                </a:extLst>
              </p:cNvPr>
              <p:cNvSpPr/>
              <p:nvPr/>
            </p:nvSpPr>
            <p:spPr>
              <a:xfrm>
                <a:off x="7921011" y="4630103"/>
                <a:ext cx="1465089" cy="271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E118D3-9920-1B42-97E8-7FD9AA95146A}"/>
                  </a:ext>
                </a:extLst>
              </p:cNvPr>
              <p:cNvSpPr/>
              <p:nvPr/>
            </p:nvSpPr>
            <p:spPr>
              <a:xfrm>
                <a:off x="8271033" y="6413535"/>
                <a:ext cx="1115068" cy="3086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D7F8A-4655-3D4A-95B6-79F29CB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7560435" y="4278213"/>
              <a:ext cx="4137" cy="93527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153ABB-7EE6-A840-A550-2914D42AE968}"/>
              </a:ext>
            </a:extLst>
          </p:cNvPr>
          <p:cNvGrpSpPr/>
          <p:nvPr/>
        </p:nvGrpSpPr>
        <p:grpSpPr>
          <a:xfrm>
            <a:off x="10035583" y="3725528"/>
            <a:ext cx="1424106" cy="2092058"/>
            <a:chOff x="10035583" y="3725528"/>
            <a:chExt cx="1424106" cy="2092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B09EC7-57DD-DA4D-BB57-6A0CDB8B47D3}"/>
                </a:ext>
              </a:extLst>
            </p:cNvPr>
            <p:cNvGrpSpPr/>
            <p:nvPr/>
          </p:nvGrpSpPr>
          <p:grpSpPr>
            <a:xfrm>
              <a:off x="10035583" y="3725528"/>
              <a:ext cx="1424106" cy="2092058"/>
              <a:chOff x="3671805" y="4038060"/>
              <a:chExt cx="1424106" cy="209205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0C5863-B00F-0249-9184-96F505D2CDE7}"/>
                  </a:ext>
                </a:extLst>
              </p:cNvPr>
              <p:cNvSpPr/>
              <p:nvPr/>
            </p:nvSpPr>
            <p:spPr>
              <a:xfrm>
                <a:off x="3671805" y="4038060"/>
                <a:ext cx="1318217" cy="30816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96DD4-0378-FA40-AF98-2572B0B9CC64}"/>
                  </a:ext>
                </a:extLst>
              </p:cNvPr>
              <p:cNvSpPr/>
              <p:nvPr/>
            </p:nvSpPr>
            <p:spPr>
              <a:xfrm>
                <a:off x="3890989" y="5818356"/>
                <a:ext cx="1204922" cy="31176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14C4463-D042-5F49-986B-2CC87036F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161" y="4301758"/>
              <a:ext cx="4137" cy="93527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082064-519E-B34D-BEA7-6E4B2F7095EB}"/>
              </a:ext>
            </a:extLst>
          </p:cNvPr>
          <p:cNvGrpSpPr/>
          <p:nvPr/>
        </p:nvGrpSpPr>
        <p:grpSpPr>
          <a:xfrm>
            <a:off x="6508925" y="5261181"/>
            <a:ext cx="5164520" cy="861716"/>
            <a:chOff x="6508925" y="5261181"/>
            <a:chExt cx="5164520" cy="86171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7849F5F-5E4D-244C-A44C-683F0154DEAA}"/>
                </a:ext>
              </a:extLst>
            </p:cNvPr>
            <p:cNvGrpSpPr/>
            <p:nvPr/>
          </p:nvGrpSpPr>
          <p:grpSpPr>
            <a:xfrm>
              <a:off x="6508925" y="5261181"/>
              <a:ext cx="5164520" cy="861716"/>
              <a:chOff x="5321165" y="4525418"/>
              <a:chExt cx="5164520" cy="86171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C7559F-3344-324E-B0C1-28B2FB587997}"/>
                  </a:ext>
                </a:extLst>
              </p:cNvPr>
              <p:cNvSpPr/>
              <p:nvPr/>
            </p:nvSpPr>
            <p:spPr>
              <a:xfrm>
                <a:off x="5321165" y="4525418"/>
                <a:ext cx="1987576" cy="30239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2AE71A7-B5AF-D142-A192-FE5E959DBE26}"/>
                  </a:ext>
                </a:extLst>
              </p:cNvPr>
              <p:cNvSpPr/>
              <p:nvPr/>
            </p:nvSpPr>
            <p:spPr>
              <a:xfrm>
                <a:off x="8446081" y="5047753"/>
                <a:ext cx="2039604" cy="339381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B0765A-4B3A-3747-81B1-2C3E9A32C0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0724" y="5783516"/>
              <a:ext cx="33828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B7E-03B9-DB44-8F2A-347EF4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Capture the CRG: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9090-81EF-1F4D-975A-B4DF9F9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device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Monitoring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queue,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record snapshots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order (e.g., LSDB,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Loc-RIB,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RIB-Out)</a:t>
            </a:r>
          </a:p>
          <a:p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 source network software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Modifying source 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to record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FRR,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Simulation platform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Modifying simulation process 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to record</a:t>
            </a:r>
          </a:p>
          <a:p>
            <a:pPr lvl="1"/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fish…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98CE-66F4-2245-94BF-6AB31E3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3" y="365125"/>
            <a:ext cx="11539928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825624"/>
            <a:ext cx="6419196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 the execution sequence into trace formula</a:t>
            </a: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pre-condition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trace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/\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post-condition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inimal unsatisfiable core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(MUC) as the minimal error statement set.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MUC: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Any proper subset of the MUC is satisfiable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 invariant (EI) for MUC as the explanation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Indicate the intermediate state of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A8B413-E976-DB5F-A5E0-DC76CD8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25" y="1819380"/>
            <a:ext cx="2786083" cy="1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/>
              <p:nvPr/>
            </p:nvSpPr>
            <p:spPr>
              <a:xfrm>
                <a:off x="8363573" y="3759483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994861-E9D9-D688-4AF8-BED3C82D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573" y="3759483"/>
                <a:ext cx="2137009" cy="1631216"/>
              </a:xfrm>
              <a:prstGeom prst="rect">
                <a:avLst/>
              </a:prstGeom>
              <a:blipFill>
                <a:blip r:embed="rId4"/>
                <a:stretch>
                  <a:fillRect t="-2247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78DE2-26B6-D740-811E-BB9D904CCF46}"/>
              </a:ext>
            </a:extLst>
          </p:cNvPr>
          <p:cNvGrpSpPr/>
          <p:nvPr/>
        </p:nvGrpSpPr>
        <p:grpSpPr>
          <a:xfrm>
            <a:off x="6760564" y="3780958"/>
            <a:ext cx="2040746" cy="1758117"/>
            <a:chOff x="5758416" y="3960782"/>
            <a:chExt cx="2040746" cy="17581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FCF1A-6DE0-554F-B16F-FA4F97155B8E}"/>
                </a:ext>
              </a:extLst>
            </p:cNvPr>
            <p:cNvSpPr txBox="1"/>
            <p:nvPr/>
          </p:nvSpPr>
          <p:spPr>
            <a:xfrm>
              <a:off x="5758416" y="3960782"/>
              <a:ext cx="2040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pre-condition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4A390-82FD-814E-8B9A-FEE632E8EA29}"/>
                </a:ext>
              </a:extLst>
            </p:cNvPr>
            <p:cNvSpPr txBox="1"/>
            <p:nvPr/>
          </p:nvSpPr>
          <p:spPr>
            <a:xfrm>
              <a:off x="5758416" y="5072568"/>
              <a:ext cx="1903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post-condition</a:t>
              </a:r>
            </a:p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en-US" altLang="ja-JP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requirements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4EB9C-21D4-6549-9886-7536ED771592}"/>
                </a:ext>
              </a:extLst>
            </p:cNvPr>
            <p:cNvSpPr txBox="1"/>
            <p:nvPr/>
          </p:nvSpPr>
          <p:spPr>
            <a:xfrm>
              <a:off x="5888476" y="4441880"/>
              <a:ext cx="1627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execution sequence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3CE1B6-75A3-7F4C-9448-81EAEFB26554}"/>
                </a:ext>
              </a:extLst>
            </p:cNvPr>
            <p:cNvSpPr/>
            <p:nvPr/>
          </p:nvSpPr>
          <p:spPr>
            <a:xfrm>
              <a:off x="7571424" y="4055515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EA6254C-B401-A945-BBD8-38898F3E8E7D}"/>
                </a:ext>
              </a:extLst>
            </p:cNvPr>
            <p:cNvSpPr/>
            <p:nvPr/>
          </p:nvSpPr>
          <p:spPr>
            <a:xfrm>
              <a:off x="7449620" y="5252299"/>
              <a:ext cx="137550" cy="220022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8EE95A0-498D-8E43-ACA8-0008FBCD6501}"/>
                </a:ext>
              </a:extLst>
            </p:cNvPr>
            <p:cNvSpPr/>
            <p:nvPr/>
          </p:nvSpPr>
          <p:spPr>
            <a:xfrm>
              <a:off x="7449604" y="4323958"/>
              <a:ext cx="133656" cy="789598"/>
            </a:xfrm>
            <a:prstGeom prst="leftBrace">
              <a:avLst>
                <a:gd name="adj1" fmla="val 34562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EBFDBA-9D03-994A-9D25-6235303469BF}"/>
              </a:ext>
            </a:extLst>
          </p:cNvPr>
          <p:cNvGrpSpPr/>
          <p:nvPr/>
        </p:nvGrpSpPr>
        <p:grpSpPr>
          <a:xfrm>
            <a:off x="8907413" y="4120000"/>
            <a:ext cx="1399633" cy="1193824"/>
            <a:chOff x="8599390" y="2763093"/>
            <a:chExt cx="1399633" cy="11938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63D561-BDB9-9640-885B-5C777C7D7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390" y="2763093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40AEB7-7897-F44A-91D2-7A02B26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351057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F75CE8-9532-ED45-85EB-40561ACF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633704" y="3628865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3D2FA8-BB3C-F54B-B525-A7F53E9A13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956917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CBF1998A-0D75-6B4E-81BB-306A75A6C25D}"/>
              </a:ext>
            </a:extLst>
          </p:cNvPr>
          <p:cNvSpPr/>
          <p:nvPr/>
        </p:nvSpPr>
        <p:spPr>
          <a:xfrm>
            <a:off x="9699774" y="3354557"/>
            <a:ext cx="484632" cy="385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329678-1938-CD42-8E2F-725EE3910304}"/>
              </a:ext>
            </a:extLst>
          </p:cNvPr>
          <p:cNvSpPr txBox="1"/>
          <p:nvPr/>
        </p:nvSpPr>
        <p:spPr>
          <a:xfrm>
            <a:off x="8817378" y="535632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BA1715-D6A1-4541-91B5-0173A4A2F342}"/>
              </a:ext>
            </a:extLst>
          </p:cNvPr>
          <p:cNvGrpSpPr/>
          <p:nvPr/>
        </p:nvGrpSpPr>
        <p:grpSpPr>
          <a:xfrm>
            <a:off x="10314090" y="3741762"/>
            <a:ext cx="1620894" cy="1984247"/>
            <a:chOff x="10314090" y="3741762"/>
            <a:chExt cx="1620894" cy="198424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ABAF8-5963-A0B1-8CDB-4C93CCC2B380}"/>
                </a:ext>
              </a:extLst>
            </p:cNvPr>
            <p:cNvSpPr txBox="1"/>
            <p:nvPr/>
          </p:nvSpPr>
          <p:spPr>
            <a:xfrm>
              <a:off x="10450641" y="535667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CAFDB-4616-2B4C-A400-E06AB4B7593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0CFDCF-F132-F44D-A019-9DFA9F86003D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527AE-6CDD-DD46-89C7-771EC5A3E6B5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3DE264DE-BFA1-324D-816C-D4D3172AAB3C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811DB4F-29EF-234E-8997-06916F9C3BA8}"/>
              </a:ext>
            </a:extLst>
          </p:cNvPr>
          <p:cNvSpPr txBox="1"/>
          <p:nvPr/>
        </p:nvSpPr>
        <p:spPr>
          <a:xfrm>
            <a:off x="6987229" y="5711348"/>
            <a:ext cx="487504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 explanation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 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&lt;42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makes y</a:t>
            </a:r>
            <a:r>
              <a:rPr lang="en-US" altLang="zh-CN" sz="2000" dirty="0">
                <a:ea typeface="Microsoft YaHei" panose="020B0503020204020204" pitchFamily="34" charset="-122"/>
              </a:rPr>
              <a:t>’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&lt;0, then leading to x</a:t>
            </a:r>
            <a:r>
              <a:rPr lang="en-US" altLang="zh-CN" sz="2000" dirty="0">
                <a:ea typeface="Microsoft YaHei" panose="020B0503020204020204" pitchFamily="34" charset="-122"/>
              </a:rPr>
              <a:t>’’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=0, which violates the requirement.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1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85">
            <a:extLst>
              <a:ext uri="{FF2B5EF4-FFF2-40B4-BE49-F238E27FC236}">
                <a16:creationId xmlns:a16="http://schemas.microsoft.com/office/drawing/2014/main" id="{16F1D7DA-CACB-664E-D510-0C9D6F8F8C0C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7">
            <a:extLst>
              <a:ext uri="{FF2B5EF4-FFF2-40B4-BE49-F238E27FC236}">
                <a16:creationId xmlns:a16="http://schemas.microsoft.com/office/drawing/2014/main" id="{76291491-A517-308D-9F45-BAA743D38DEA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1">
            <a:extLst>
              <a:ext uri="{FF2B5EF4-FFF2-40B4-BE49-F238E27FC236}">
                <a16:creationId xmlns:a16="http://schemas.microsoft.com/office/drawing/2014/main" id="{21EB2F9A-A684-9C4A-6475-A5DE84CA09E2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96">
            <a:extLst>
              <a:ext uri="{FF2B5EF4-FFF2-40B4-BE49-F238E27FC236}">
                <a16:creationId xmlns:a16="http://schemas.microsoft.com/office/drawing/2014/main" id="{CAFCA440-0843-26B9-CB5A-84FEDA1FA983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0" cy="157758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7">
            <a:extLst>
              <a:ext uri="{FF2B5EF4-FFF2-40B4-BE49-F238E27FC236}">
                <a16:creationId xmlns:a16="http://schemas.microsoft.com/office/drawing/2014/main" id="{523127F9-680D-677D-08A0-B932C3E431CA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06" y="2431403"/>
                <a:ext cx="3658692" cy="923330"/>
              </a:xfrm>
              <a:prstGeom prst="rect">
                <a:avLst/>
              </a:prstGeom>
              <a:blipFill>
                <a:blip r:embed="rId3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47526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example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4" y="2414337"/>
                <a:ext cx="3834932" cy="1015663"/>
              </a:xfrm>
              <a:prstGeom prst="rect">
                <a:avLst/>
              </a:prstGeom>
              <a:blipFill>
                <a:blip r:embed="rId4"/>
                <a:stretch>
                  <a:fillRect l="-1749" t="-2994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9" y="3656216"/>
                <a:ext cx="3736549" cy="1200329"/>
              </a:xfrm>
              <a:prstGeom prst="rect">
                <a:avLst/>
              </a:prstGeom>
              <a:blipFill>
                <a:blip r:embed="rId5"/>
                <a:stretch>
                  <a:fillRect l="-1468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17" y="5102540"/>
                <a:ext cx="3834932" cy="1200329"/>
              </a:xfrm>
              <a:prstGeom prst="rect">
                <a:avLst/>
              </a:prstGeom>
              <a:blipFill>
                <a:blip r:embed="rId6"/>
                <a:stretch>
                  <a:fillRect l="-127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49" y="3738046"/>
                <a:ext cx="3995129" cy="646331"/>
              </a:xfrm>
              <a:prstGeom prst="rect">
                <a:avLst/>
              </a:prstGeom>
              <a:blipFill>
                <a:blip r:embed="rId7"/>
                <a:stretch>
                  <a:fillRect l="-122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4727806" y="4701746"/>
            <a:ext cx="507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9CEB2-9EE0-6004-067C-2C9FF8909401}"/>
              </a:ext>
            </a:extLst>
          </p:cNvPr>
          <p:cNvSpPr txBox="1"/>
          <p:nvPr/>
        </p:nvSpPr>
        <p:spPr>
          <a:xfrm>
            <a:off x="760579" y="1648257"/>
            <a:ext cx="491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 Trace formula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477D7-CF6E-08C3-9DB5-6A55D0BAF66E}"/>
              </a:ext>
            </a:extLst>
          </p:cNvPr>
          <p:cNvGrpSpPr/>
          <p:nvPr/>
        </p:nvGrpSpPr>
        <p:grpSpPr>
          <a:xfrm>
            <a:off x="3425189" y="2682006"/>
            <a:ext cx="1850837" cy="658191"/>
            <a:chOff x="2394154" y="2496181"/>
            <a:chExt cx="1853589" cy="606485"/>
          </a:xfrm>
        </p:grpSpPr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E7901278-A20F-F1EF-BDA9-DAEADDDC2467}"/>
                </a:ext>
              </a:extLst>
            </p:cNvPr>
            <p:cNvSpPr/>
            <p:nvPr/>
          </p:nvSpPr>
          <p:spPr>
            <a:xfrm>
              <a:off x="2394154" y="2496181"/>
              <a:ext cx="1853589" cy="60648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[D]-&gt;B})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=D(origin,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-RIB=[D])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73">
              <a:extLst>
                <a:ext uri="{FF2B5EF4-FFF2-40B4-BE49-F238E27FC236}">
                  <a16:creationId xmlns:a16="http://schemas.microsoft.com/office/drawing/2014/main" id="{7BBD0A0E-E9C9-59C6-2A42-4E851E1E604D}"/>
                </a:ext>
              </a:extLst>
            </p:cNvPr>
            <p:cNvSpPr/>
            <p:nvPr/>
          </p:nvSpPr>
          <p:spPr>
            <a:xfrm>
              <a:off x="3527605" y="2534473"/>
              <a:ext cx="671525" cy="20635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2" name="Rectangle 76">
              <a:extLst>
                <a:ext uri="{FF2B5EF4-FFF2-40B4-BE49-F238E27FC236}">
                  <a16:creationId xmlns:a16="http://schemas.microsoft.com/office/drawing/2014/main" id="{04F55D85-092C-AC0B-BB70-05FF5593C5C5}"/>
                </a:ext>
              </a:extLst>
            </p:cNvPr>
            <p:cNvSpPr/>
            <p:nvPr/>
          </p:nvSpPr>
          <p:spPr>
            <a:xfrm>
              <a:off x="2984318" y="2727497"/>
              <a:ext cx="671524" cy="19995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1" name="Straight Arrow Connector 87">
            <a:extLst>
              <a:ext uri="{FF2B5EF4-FFF2-40B4-BE49-F238E27FC236}">
                <a16:creationId xmlns:a16="http://schemas.microsoft.com/office/drawing/2014/main" id="{789BEAF7-3425-7F35-7F67-456DA81919D6}"/>
              </a:ext>
            </a:extLst>
          </p:cNvPr>
          <p:cNvCxnSpPr>
            <a:cxnSpLocks/>
          </p:cNvCxnSpPr>
          <p:nvPr/>
        </p:nvCxnSpPr>
        <p:spPr>
          <a:xfrm>
            <a:off x="4832693" y="3294024"/>
            <a:ext cx="193148" cy="452777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C78B85B-0743-C446-8ACB-4E4C1E25A428}"/>
              </a:ext>
            </a:extLst>
          </p:cNvPr>
          <p:cNvGrpSpPr/>
          <p:nvPr/>
        </p:nvGrpSpPr>
        <p:grpSpPr>
          <a:xfrm>
            <a:off x="2277290" y="3749021"/>
            <a:ext cx="1738063" cy="546070"/>
            <a:chOff x="1246255" y="3563196"/>
            <a:chExt cx="1738063" cy="546070"/>
          </a:xfrm>
        </p:grpSpPr>
        <p:sp>
          <p:nvSpPr>
            <p:cNvPr id="91" name="Rectangle 32">
              <a:extLst>
                <a:ext uri="{FF2B5EF4-FFF2-40B4-BE49-F238E27FC236}">
                  <a16:creationId xmlns:a16="http://schemas.microsoft.com/office/drawing/2014/main" id="{097AF61A-2AEB-A6F6-B8C9-DC29A6A20C70}"/>
                </a:ext>
              </a:extLst>
            </p:cNvPr>
            <p:cNvSpPr/>
            <p:nvPr/>
          </p:nvSpPr>
          <p:spPr>
            <a:xfrm>
              <a:off x="1246255" y="3563196"/>
              <a:ext cx="1738063" cy="54607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=A([D]-&gt;A,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7051F557-5BA8-A58D-1912-935DB3AE9990}"/>
                </a:ext>
              </a:extLst>
            </p:cNvPr>
            <p:cNvSpPr/>
            <p:nvPr/>
          </p:nvSpPr>
          <p:spPr>
            <a:xfrm>
              <a:off x="1553682" y="3895270"/>
              <a:ext cx="532993" cy="17301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Rectangle 79">
              <a:extLst>
                <a:ext uri="{FF2B5EF4-FFF2-40B4-BE49-F238E27FC236}">
                  <a16:creationId xmlns:a16="http://schemas.microsoft.com/office/drawing/2014/main" id="{722F1CBD-2623-5236-8D7A-2720047952B2}"/>
                </a:ext>
              </a:extLst>
            </p:cNvPr>
            <p:cNvSpPr/>
            <p:nvPr/>
          </p:nvSpPr>
          <p:spPr>
            <a:xfrm>
              <a:off x="1657260" y="3768607"/>
              <a:ext cx="974678" cy="16326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16" name="Straight Arrow Connector 91">
            <a:extLst>
              <a:ext uri="{FF2B5EF4-FFF2-40B4-BE49-F238E27FC236}">
                <a16:creationId xmlns:a16="http://schemas.microsoft.com/office/drawing/2014/main" id="{44EB6220-0F20-9A43-0647-EE56F3F8149A}"/>
              </a:ext>
            </a:extLst>
          </p:cNvPr>
          <p:cNvCxnSpPr>
            <a:cxnSpLocks/>
          </p:cNvCxnSpPr>
          <p:nvPr/>
        </p:nvCxnSpPr>
        <p:spPr>
          <a:xfrm>
            <a:off x="3040238" y="4286302"/>
            <a:ext cx="2752" cy="56160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0BEA22-FF87-DE4B-3B4E-FF04622DEB31}"/>
              </a:ext>
            </a:extLst>
          </p:cNvPr>
          <p:cNvGrpSpPr/>
          <p:nvPr/>
        </p:nvGrpSpPr>
        <p:grpSpPr>
          <a:xfrm>
            <a:off x="4235193" y="3749021"/>
            <a:ext cx="1738747" cy="546906"/>
            <a:chOff x="3204158" y="3563196"/>
            <a:chExt cx="1738747" cy="546906"/>
          </a:xfrm>
        </p:grpSpPr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414F4DA9-6468-DB94-684F-E6D4580B10B6}"/>
                </a:ext>
              </a:extLst>
            </p:cNvPr>
            <p:cNvSpPr/>
            <p:nvPr/>
          </p:nvSpPr>
          <p:spPr>
            <a:xfrm>
              <a:off x="3204158" y="3563196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D]-&gt;S})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=B([D]-&gt;B,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77">
              <a:extLst>
                <a:ext uri="{FF2B5EF4-FFF2-40B4-BE49-F238E27FC236}">
                  <a16:creationId xmlns:a16="http://schemas.microsoft.com/office/drawing/2014/main" id="{0E200F5C-46BE-DD82-D69C-58DC2758ACDD}"/>
                </a:ext>
              </a:extLst>
            </p:cNvPr>
            <p:cNvSpPr/>
            <p:nvPr/>
          </p:nvSpPr>
          <p:spPr>
            <a:xfrm>
              <a:off x="3470639" y="3916097"/>
              <a:ext cx="573938" cy="19316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2" name="Rectangle 82">
              <a:extLst>
                <a:ext uri="{FF2B5EF4-FFF2-40B4-BE49-F238E27FC236}">
                  <a16:creationId xmlns:a16="http://schemas.microsoft.com/office/drawing/2014/main" id="{E24D4E4E-A38D-D14C-E10F-C641FC72AB0E}"/>
                </a:ext>
              </a:extLst>
            </p:cNvPr>
            <p:cNvSpPr/>
            <p:nvPr/>
          </p:nvSpPr>
          <p:spPr>
            <a:xfrm>
              <a:off x="3655843" y="3768607"/>
              <a:ext cx="876969" cy="18504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1" name="Straight Arrow Connector 96">
            <a:extLst>
              <a:ext uri="{FF2B5EF4-FFF2-40B4-BE49-F238E27FC236}">
                <a16:creationId xmlns:a16="http://schemas.microsoft.com/office/drawing/2014/main" id="{2E03532D-9A78-888B-D1C0-0E9B14E4A027}"/>
              </a:ext>
            </a:extLst>
          </p:cNvPr>
          <p:cNvCxnSpPr>
            <a:cxnSpLocks/>
          </p:cNvCxnSpPr>
          <p:nvPr/>
        </p:nvCxnSpPr>
        <p:spPr>
          <a:xfrm>
            <a:off x="5276026" y="4300440"/>
            <a:ext cx="2752" cy="561605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968FAC-E3AA-6CB6-091B-381A1B0A33D4}"/>
              </a:ext>
            </a:extLst>
          </p:cNvPr>
          <p:cNvGrpSpPr/>
          <p:nvPr/>
        </p:nvGrpSpPr>
        <p:grpSpPr>
          <a:xfrm>
            <a:off x="4235193" y="4840114"/>
            <a:ext cx="1738747" cy="553862"/>
            <a:chOff x="10300917" y="3236469"/>
            <a:chExt cx="1738747" cy="553862"/>
          </a:xfrm>
        </p:grpSpPr>
        <p:sp>
          <p:nvSpPr>
            <p:cNvPr id="100" name="Rectangle 35">
              <a:extLst>
                <a:ext uri="{FF2B5EF4-FFF2-40B4-BE49-F238E27FC236}">
                  <a16:creationId xmlns:a16="http://schemas.microsoft.com/office/drawing/2014/main" id="{F73AFA1D-097F-27B5-768D-1ACC38F341C7}"/>
                </a:ext>
              </a:extLst>
            </p:cNvPr>
            <p:cNvSpPr/>
            <p:nvPr/>
          </p:nvSpPr>
          <p:spPr>
            <a:xfrm>
              <a:off x="10300917" y="3236469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 =S([B,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D])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4B6F3825-C9E7-0D7A-CBE7-ED12544D0BB8}"/>
                </a:ext>
              </a:extLst>
            </p:cNvPr>
            <p:cNvSpPr/>
            <p:nvPr/>
          </p:nvSpPr>
          <p:spPr>
            <a:xfrm>
              <a:off x="10898418" y="3419799"/>
              <a:ext cx="801598" cy="1872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8" name="Rectangle 95">
              <a:extLst>
                <a:ext uri="{FF2B5EF4-FFF2-40B4-BE49-F238E27FC236}">
                  <a16:creationId xmlns:a16="http://schemas.microsoft.com/office/drawing/2014/main" id="{DA7BDDFD-91C0-E0AD-7D3F-694728E1CE41}"/>
                </a:ext>
              </a:extLst>
            </p:cNvPr>
            <p:cNvSpPr/>
            <p:nvPr/>
          </p:nvSpPr>
          <p:spPr>
            <a:xfrm>
              <a:off x="10485335" y="3586544"/>
              <a:ext cx="1356885" cy="203787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4DA98C-D874-A461-A579-F37A907C8BC3}"/>
              </a:ext>
            </a:extLst>
          </p:cNvPr>
          <p:cNvGrpSpPr/>
          <p:nvPr/>
        </p:nvGrpSpPr>
        <p:grpSpPr>
          <a:xfrm>
            <a:off x="2276606" y="4841160"/>
            <a:ext cx="1738747" cy="546906"/>
            <a:chOff x="1245571" y="4655335"/>
            <a:chExt cx="1738747" cy="546906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428EF9D-2872-167A-A30B-6080C4CDCDEC}"/>
                </a:ext>
              </a:extLst>
            </p:cNvPr>
            <p:cNvSpPr/>
            <p:nvPr/>
          </p:nvSpPr>
          <p:spPr>
            <a:xfrm>
              <a:off x="1245571" y="4655335"/>
              <a:ext cx="1738747" cy="5469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{})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=S([A,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D]-&gt;S,</a:t>
              </a:r>
              <a:r>
                <a:rPr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loc</a:t>
              </a:r>
              <a:r>
                <a:rPr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-RIB=[])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80">
              <a:extLst>
                <a:ext uri="{FF2B5EF4-FFF2-40B4-BE49-F238E27FC236}">
                  <a16:creationId xmlns:a16="http://schemas.microsoft.com/office/drawing/2014/main" id="{A1BC17EE-97B2-B47D-EA42-9F11A9F683D0}"/>
                </a:ext>
              </a:extLst>
            </p:cNvPr>
            <p:cNvSpPr/>
            <p:nvPr/>
          </p:nvSpPr>
          <p:spPr>
            <a:xfrm>
              <a:off x="1890119" y="4839502"/>
              <a:ext cx="741820" cy="1853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7" name="Rectangle 94">
              <a:extLst>
                <a:ext uri="{FF2B5EF4-FFF2-40B4-BE49-F238E27FC236}">
                  <a16:creationId xmlns:a16="http://schemas.microsoft.com/office/drawing/2014/main" id="{6577CBAE-0584-72EA-1DD7-95441998F1DD}"/>
                </a:ext>
              </a:extLst>
            </p:cNvPr>
            <p:cNvSpPr/>
            <p:nvPr/>
          </p:nvSpPr>
          <p:spPr>
            <a:xfrm>
              <a:off x="1309666" y="4690718"/>
              <a:ext cx="1322273" cy="18157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26" name="Straight Arrow Connector 97">
            <a:extLst>
              <a:ext uri="{FF2B5EF4-FFF2-40B4-BE49-F238E27FC236}">
                <a16:creationId xmlns:a16="http://schemas.microsoft.com/office/drawing/2014/main" id="{FE4B82D5-F00F-9B95-132C-35671A7AA837}"/>
              </a:ext>
            </a:extLst>
          </p:cNvPr>
          <p:cNvCxnSpPr>
            <a:cxnSpLocks/>
          </p:cNvCxnSpPr>
          <p:nvPr/>
        </p:nvCxnSpPr>
        <p:spPr>
          <a:xfrm>
            <a:off x="4018376" y="5190189"/>
            <a:ext cx="225051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5">
            <a:extLst>
              <a:ext uri="{FF2B5EF4-FFF2-40B4-BE49-F238E27FC236}">
                <a16:creationId xmlns:a16="http://schemas.microsoft.com/office/drawing/2014/main" id="{B101C515-93C2-39F3-CDC7-977F8CCFB5D4}"/>
              </a:ext>
            </a:extLst>
          </p:cNvPr>
          <p:cNvCxnSpPr>
            <a:cxnSpLocks/>
          </p:cNvCxnSpPr>
          <p:nvPr/>
        </p:nvCxnSpPr>
        <p:spPr>
          <a:xfrm flipH="1">
            <a:off x="3272105" y="3288492"/>
            <a:ext cx="821630" cy="41954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CE937897-CE7E-3BD0-F1B9-19BB2B8D1C13}"/>
              </a:ext>
            </a:extLst>
          </p:cNvPr>
          <p:cNvSpPr/>
          <p:nvPr/>
        </p:nvSpPr>
        <p:spPr>
          <a:xfrm>
            <a:off x="449385" y="2626203"/>
            <a:ext cx="385950" cy="35194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C0F22DB2-6FFC-3CF3-B0E6-9D437F861B6C}"/>
              </a:ext>
            </a:extLst>
          </p:cNvPr>
          <p:cNvSpPr/>
          <p:nvPr/>
        </p:nvSpPr>
        <p:spPr>
          <a:xfrm rot="10800000">
            <a:off x="8370112" y="2593564"/>
            <a:ext cx="385950" cy="16215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8">
            <a:extLst>
              <a:ext uri="{FF2B5EF4-FFF2-40B4-BE49-F238E27FC236}">
                <a16:creationId xmlns:a16="http://schemas.microsoft.com/office/drawing/2014/main" id="{BB88B931-C4C7-0618-F336-3DDB0246129E}"/>
              </a:ext>
            </a:extLst>
          </p:cNvPr>
          <p:cNvSpPr txBox="1"/>
          <p:nvPr/>
        </p:nvSpPr>
        <p:spPr>
          <a:xfrm>
            <a:off x="8715978" y="3072430"/>
            <a:ext cx="172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</a:t>
            </a:r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trace</a:t>
            </a:r>
            <a:endParaRPr lang="en-US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FE32340A-AA48-54FD-072D-AE25E103C7F9}"/>
              </a:ext>
            </a:extLst>
          </p:cNvPr>
          <p:cNvSpPr/>
          <p:nvPr/>
        </p:nvSpPr>
        <p:spPr>
          <a:xfrm rot="10800000">
            <a:off x="9573984" y="4788884"/>
            <a:ext cx="266286" cy="324683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C28125DD-D264-A4E5-31C4-4FE1BB665ECF}"/>
              </a:ext>
            </a:extLst>
          </p:cNvPr>
          <p:cNvSpPr txBox="1"/>
          <p:nvPr/>
        </p:nvSpPr>
        <p:spPr>
          <a:xfrm>
            <a:off x="8386498" y="5190189"/>
            <a:ext cx="206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Postcondition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(specification)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CA5D4A-69D2-0AD2-4583-745EBF14EE3B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37D2198-05FF-1812-160F-B8BAD180C33C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119" name="Oval 10">
                <a:extLst>
                  <a:ext uri="{FF2B5EF4-FFF2-40B4-BE49-F238E27FC236}">
                    <a16:creationId xmlns:a16="http://schemas.microsoft.com/office/drawing/2014/main" id="{09977E54-C868-5068-4CBD-46AE673372B9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120" name="Oval 11">
                <a:extLst>
                  <a:ext uri="{FF2B5EF4-FFF2-40B4-BE49-F238E27FC236}">
                    <a16:creationId xmlns:a16="http://schemas.microsoft.com/office/drawing/2014/main" id="{2D8CB6B4-0C61-258F-DA2A-6FD366D45499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4D30E8B4-B009-5438-6957-045B791F85E8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3F3D7E98-1B27-0690-0163-F97774B7EF34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129" name="Straight Connector 14">
                <a:extLst>
                  <a:ext uri="{FF2B5EF4-FFF2-40B4-BE49-F238E27FC236}">
                    <a16:creationId xmlns:a16="http://schemas.microsoft.com/office/drawing/2014/main" id="{4231E47E-2B17-B8AB-4E8E-BF186FCCC2EF}"/>
                  </a:ext>
                </a:extLst>
              </p:cNvPr>
              <p:cNvCxnSpPr>
                <a:cxnSpLocks/>
                <a:stCxn id="120" idx="6"/>
                <a:endCxn id="125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5">
                <a:extLst>
                  <a:ext uri="{FF2B5EF4-FFF2-40B4-BE49-F238E27FC236}">
                    <a16:creationId xmlns:a16="http://schemas.microsoft.com/office/drawing/2014/main" id="{A93B721A-8E80-55F2-6BEE-D3311913A2CB}"/>
                  </a:ext>
                </a:extLst>
              </p:cNvPr>
              <p:cNvCxnSpPr>
                <a:cxnSpLocks/>
                <a:stCxn id="124" idx="6"/>
                <a:endCxn id="125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6">
                <a:extLst>
                  <a:ext uri="{FF2B5EF4-FFF2-40B4-BE49-F238E27FC236}">
                    <a16:creationId xmlns:a16="http://schemas.microsoft.com/office/drawing/2014/main" id="{B95D0AA1-E82F-452B-AFC8-2E569C0D1B36}"/>
                  </a:ext>
                </a:extLst>
              </p:cNvPr>
              <p:cNvCxnSpPr>
                <a:cxnSpLocks/>
                <a:stCxn id="119" idx="7"/>
                <a:endCxn id="120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7">
                <a:extLst>
                  <a:ext uri="{FF2B5EF4-FFF2-40B4-BE49-F238E27FC236}">
                    <a16:creationId xmlns:a16="http://schemas.microsoft.com/office/drawing/2014/main" id="{A7E27D91-4DC2-63F9-D273-2059CD935EC7}"/>
                  </a:ext>
                </a:extLst>
              </p:cNvPr>
              <p:cNvCxnSpPr>
                <a:cxnSpLocks/>
                <a:stCxn id="119" idx="5"/>
                <a:endCxn id="124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8">
                <a:extLst>
                  <a:ext uri="{FF2B5EF4-FFF2-40B4-BE49-F238E27FC236}">
                    <a16:creationId xmlns:a16="http://schemas.microsoft.com/office/drawing/2014/main" id="{4B732D97-9E18-0C9D-6E8D-E6CB5A2570FE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9">
              <a:extLst>
                <a:ext uri="{FF2B5EF4-FFF2-40B4-BE49-F238E27FC236}">
                  <a16:creationId xmlns:a16="http://schemas.microsoft.com/office/drawing/2014/main" id="{58FBED50-05F2-5A4F-E828-96669F01157D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6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4583 -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166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116 L 0.64167 -0.302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-15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046 L 0.48294 -0.153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-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64271 -0.1601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8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8242 0.006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8" grpId="0"/>
      <p:bldP spid="5" grpId="0"/>
      <p:bldP spid="7" grpId="0"/>
      <p:bldP spid="10" grpId="0"/>
      <p:bldP spid="12" grpId="0"/>
      <p:bldP spid="75" grpId="0" animBg="1"/>
      <p:bldP spid="86" grpId="0" animBg="1"/>
      <p:bldP spid="88" grpId="0"/>
      <p:bldP spid="89" grpId="0" animBg="1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7">
            <a:extLst>
              <a:ext uri="{FF2B5EF4-FFF2-40B4-BE49-F238E27FC236}">
                <a16:creationId xmlns:a16="http://schemas.microsoft.com/office/drawing/2014/main" id="{9A39D599-E0AE-598C-DE30-FADF798B230C}"/>
              </a:ext>
            </a:extLst>
          </p:cNvPr>
          <p:cNvCxnSpPr>
            <a:cxnSpLocks/>
          </p:cNvCxnSpPr>
          <p:nvPr/>
        </p:nvCxnSpPr>
        <p:spPr>
          <a:xfrm flipH="1">
            <a:off x="11171491" y="1068624"/>
            <a:ext cx="21283" cy="167022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1">
            <a:extLst>
              <a:ext uri="{FF2B5EF4-FFF2-40B4-BE49-F238E27FC236}">
                <a16:creationId xmlns:a16="http://schemas.microsoft.com/office/drawing/2014/main" id="{03D9CD19-BD6F-F69F-4C38-B050CEF118F7}"/>
              </a:ext>
            </a:extLst>
          </p:cNvPr>
          <p:cNvCxnSpPr>
            <a:cxnSpLocks/>
          </p:cNvCxnSpPr>
          <p:nvPr/>
        </p:nvCxnSpPr>
        <p:spPr>
          <a:xfrm>
            <a:off x="10931217" y="2258055"/>
            <a:ext cx="1" cy="148599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ABEA4162-8BCE-28D4-DDD9-59791D38EF38}"/>
              </a:ext>
            </a:extLst>
          </p:cNvPr>
          <p:cNvCxnSpPr>
            <a:cxnSpLocks/>
          </p:cNvCxnSpPr>
          <p:nvPr/>
        </p:nvCxnSpPr>
        <p:spPr>
          <a:xfrm>
            <a:off x="11217275" y="3316452"/>
            <a:ext cx="36968" cy="15690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7">
            <a:extLst>
              <a:ext uri="{FF2B5EF4-FFF2-40B4-BE49-F238E27FC236}">
                <a16:creationId xmlns:a16="http://schemas.microsoft.com/office/drawing/2014/main" id="{89B114B4-2D22-7AC8-C4A8-75CA181E0B49}"/>
              </a:ext>
            </a:extLst>
          </p:cNvPr>
          <p:cNvCxnSpPr>
            <a:cxnSpLocks/>
          </p:cNvCxnSpPr>
          <p:nvPr/>
        </p:nvCxnSpPr>
        <p:spPr>
          <a:xfrm>
            <a:off x="10937733" y="4247706"/>
            <a:ext cx="0" cy="646331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118994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example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19</a:t>
            </a:fld>
            <a:endParaRPr lang="en-US" dirty="0"/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E7901278-A20F-F1EF-BDA9-DAEADDDC2467}"/>
              </a:ext>
            </a:extLst>
          </p:cNvPr>
          <p:cNvSpPr/>
          <p:nvPr/>
        </p:nvSpPr>
        <p:spPr>
          <a:xfrm>
            <a:off x="9992555" y="445079"/>
            <a:ext cx="1853589" cy="606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[D]-&gt;B})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=D(origin,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-RIB=[D])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097AF61A-2AEB-A6F6-B8C9-DC29A6A20C70}"/>
              </a:ext>
            </a:extLst>
          </p:cNvPr>
          <p:cNvSpPr/>
          <p:nvPr/>
        </p:nvSpPr>
        <p:spPr>
          <a:xfrm>
            <a:off x="10036751" y="1641840"/>
            <a:ext cx="1738063" cy="546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=A([D]-&gt;A,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414F4DA9-6468-DB94-684F-E6D4580B10B6}"/>
              </a:ext>
            </a:extLst>
          </p:cNvPr>
          <p:cNvSpPr/>
          <p:nvPr/>
        </p:nvSpPr>
        <p:spPr>
          <a:xfrm>
            <a:off x="10058784" y="2749285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D]-&gt;S})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=B([D]-&gt;B,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D428EF9D-2872-167A-A30B-6080C4CDCDEC}"/>
              </a:ext>
            </a:extLst>
          </p:cNvPr>
          <p:cNvSpPr/>
          <p:nvPr/>
        </p:nvSpPr>
        <p:spPr>
          <a:xfrm>
            <a:off x="10068359" y="3738502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=S([A,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-RIB=[])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Rectangle 35">
            <a:extLst>
              <a:ext uri="{FF2B5EF4-FFF2-40B4-BE49-F238E27FC236}">
                <a16:creationId xmlns:a16="http://schemas.microsoft.com/office/drawing/2014/main" id="{F73AFA1D-097F-27B5-768D-1ACC38F341C7}"/>
              </a:ext>
            </a:extLst>
          </p:cNvPr>
          <p:cNvSpPr/>
          <p:nvPr/>
        </p:nvSpPr>
        <p:spPr>
          <a:xfrm>
            <a:off x="10068359" y="4885510"/>
            <a:ext cx="1738747" cy="5469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{}) =S([B,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D]-&gt;S,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-RIB=[S,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D])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7BBD0A0E-E9C9-59C6-2A42-4E851E1E604D}"/>
              </a:ext>
            </a:extLst>
          </p:cNvPr>
          <p:cNvSpPr/>
          <p:nvPr/>
        </p:nvSpPr>
        <p:spPr>
          <a:xfrm>
            <a:off x="11126006" y="483371"/>
            <a:ext cx="671525" cy="206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7051F557-5BA8-A58D-1912-935DB3AE9990}"/>
              </a:ext>
            </a:extLst>
          </p:cNvPr>
          <p:cNvSpPr/>
          <p:nvPr/>
        </p:nvSpPr>
        <p:spPr>
          <a:xfrm>
            <a:off x="10344178" y="1973914"/>
            <a:ext cx="532993" cy="1730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2" name="Rectangle 76">
            <a:extLst>
              <a:ext uri="{FF2B5EF4-FFF2-40B4-BE49-F238E27FC236}">
                <a16:creationId xmlns:a16="http://schemas.microsoft.com/office/drawing/2014/main" id="{04F55D85-092C-AC0B-BB70-05FF5593C5C5}"/>
              </a:ext>
            </a:extLst>
          </p:cNvPr>
          <p:cNvSpPr/>
          <p:nvPr/>
        </p:nvSpPr>
        <p:spPr>
          <a:xfrm>
            <a:off x="10582719" y="676395"/>
            <a:ext cx="671524" cy="1999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0E200F5C-46BE-DD82-D69C-58DC2758ACDD}"/>
              </a:ext>
            </a:extLst>
          </p:cNvPr>
          <p:cNvSpPr/>
          <p:nvPr/>
        </p:nvSpPr>
        <p:spPr>
          <a:xfrm>
            <a:off x="10325265" y="3102186"/>
            <a:ext cx="573938" cy="193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722F1CBD-2623-5236-8D7A-2720047952B2}"/>
              </a:ext>
            </a:extLst>
          </p:cNvPr>
          <p:cNvSpPr/>
          <p:nvPr/>
        </p:nvSpPr>
        <p:spPr>
          <a:xfrm>
            <a:off x="10447756" y="1847251"/>
            <a:ext cx="974678" cy="1632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A1BC17EE-97B2-B47D-EA42-9F11A9F683D0}"/>
              </a:ext>
            </a:extLst>
          </p:cNvPr>
          <p:cNvSpPr/>
          <p:nvPr/>
        </p:nvSpPr>
        <p:spPr>
          <a:xfrm>
            <a:off x="10712907" y="3922668"/>
            <a:ext cx="741820" cy="1853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E24D4E4E-A38D-D14C-E10F-C641FC72AB0E}"/>
              </a:ext>
            </a:extLst>
          </p:cNvPr>
          <p:cNvSpPr/>
          <p:nvPr/>
        </p:nvSpPr>
        <p:spPr>
          <a:xfrm>
            <a:off x="10510469" y="2954696"/>
            <a:ext cx="876969" cy="1850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4B6F3825-C9E7-0D7A-CBE7-ED12544D0BB8}"/>
              </a:ext>
            </a:extLst>
          </p:cNvPr>
          <p:cNvSpPr/>
          <p:nvPr/>
        </p:nvSpPr>
        <p:spPr>
          <a:xfrm>
            <a:off x="10665860" y="5068840"/>
            <a:ext cx="801598" cy="1872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7" name="Rectangle 94">
            <a:extLst>
              <a:ext uri="{FF2B5EF4-FFF2-40B4-BE49-F238E27FC236}">
                <a16:creationId xmlns:a16="http://schemas.microsoft.com/office/drawing/2014/main" id="{6577CBAE-0584-72EA-1DD7-95441998F1DD}"/>
              </a:ext>
            </a:extLst>
          </p:cNvPr>
          <p:cNvSpPr/>
          <p:nvPr/>
        </p:nvSpPr>
        <p:spPr>
          <a:xfrm>
            <a:off x="10132454" y="3773884"/>
            <a:ext cx="1322273" cy="18157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8" name="Rectangle 95">
            <a:extLst>
              <a:ext uri="{FF2B5EF4-FFF2-40B4-BE49-F238E27FC236}">
                <a16:creationId xmlns:a16="http://schemas.microsoft.com/office/drawing/2014/main" id="{DA7BDDFD-91C0-E0AD-7D3F-694728E1CE41}"/>
              </a:ext>
            </a:extLst>
          </p:cNvPr>
          <p:cNvSpPr/>
          <p:nvPr/>
        </p:nvSpPr>
        <p:spPr>
          <a:xfrm>
            <a:off x="10252777" y="5235585"/>
            <a:ext cx="1356885" cy="2037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0A9E53-8BCF-8062-068F-4918DB1ADFF1}"/>
              </a:ext>
            </a:extLst>
          </p:cNvPr>
          <p:cNvSpPr txBox="1"/>
          <p:nvPr/>
        </p:nvSpPr>
        <p:spPr>
          <a:xfrm>
            <a:off x="760579" y="1648257"/>
            <a:ext cx="90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Localize error statements using MUC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4C71EA87-820B-BBB1-0981-AB32D3C67F20}"/>
              </a:ext>
            </a:extLst>
          </p:cNvPr>
          <p:cNvCxnSpPr>
            <a:cxnSpLocks/>
          </p:cNvCxnSpPr>
          <p:nvPr/>
        </p:nvCxnSpPr>
        <p:spPr>
          <a:xfrm>
            <a:off x="10870212" y="1068624"/>
            <a:ext cx="0" cy="56582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/>
              <p:nvPr/>
            </p:nvSpPr>
            <p:spPr>
              <a:xfrm>
                <a:off x="4960151" y="2551323"/>
                <a:ext cx="365869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73A24D-8779-F0B7-3128-C7BBF6CB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51" y="2551323"/>
                <a:ext cx="3658692" cy="923330"/>
              </a:xfrm>
              <a:prstGeom prst="rect">
                <a:avLst/>
              </a:prstGeom>
              <a:blipFill>
                <a:blip r:embed="rId2"/>
                <a:stretch>
                  <a:fillRect l="-1500"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/>
              <p:nvPr/>
            </p:nvSpPr>
            <p:spPr>
              <a:xfrm>
                <a:off x="1122029" y="2534257"/>
                <a:ext cx="281077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9BBFFF6-F240-55DE-8C7B-404E379D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9" y="2534257"/>
                <a:ext cx="2810778" cy="707886"/>
              </a:xfrm>
              <a:prstGeom prst="rect">
                <a:avLst/>
              </a:prstGeom>
              <a:blipFill>
                <a:blip r:embed="rId3"/>
                <a:stretch>
                  <a:fillRect l="-2169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/>
              <p:nvPr/>
            </p:nvSpPr>
            <p:spPr>
              <a:xfrm>
                <a:off x="1120125" y="3776136"/>
                <a:ext cx="34806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5E074F-5C36-6922-F3A6-03B7A04B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25" y="3776136"/>
                <a:ext cx="3480690" cy="1200329"/>
              </a:xfrm>
              <a:prstGeom prst="rect">
                <a:avLst/>
              </a:prstGeom>
              <a:blipFill>
                <a:blip r:embed="rId4"/>
                <a:stretch>
                  <a:fillRect l="-1576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/>
              <p:nvPr/>
            </p:nvSpPr>
            <p:spPr>
              <a:xfrm>
                <a:off x="1118262" y="5222460"/>
                <a:ext cx="383493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F7D0A5-66F2-33CC-CD15-18F804DB1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62" y="5222460"/>
                <a:ext cx="3834932" cy="1200329"/>
              </a:xfrm>
              <a:prstGeom prst="rect">
                <a:avLst/>
              </a:prstGeom>
              <a:blipFill>
                <a:blip r:embed="rId5"/>
                <a:stretch>
                  <a:fillRect l="-127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/>
              <p:nvPr/>
            </p:nvSpPr>
            <p:spPr>
              <a:xfrm>
                <a:off x="4953194" y="3857966"/>
                <a:ext cx="3834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F5A44-26AD-1FAA-5ACF-210C268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194" y="3857966"/>
                <a:ext cx="3834933" cy="646331"/>
              </a:xfrm>
              <a:prstGeom prst="rect">
                <a:avLst/>
              </a:prstGeom>
              <a:blipFill>
                <a:blip r:embed="rId6"/>
                <a:stretch>
                  <a:fillRect l="-143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401A54C-5CC6-B4F6-823A-CF009C8550BB}"/>
              </a:ext>
            </a:extLst>
          </p:cNvPr>
          <p:cNvSpPr txBox="1"/>
          <p:nvPr/>
        </p:nvSpPr>
        <p:spPr>
          <a:xfrm>
            <a:off x="4960152" y="4821666"/>
            <a:ext cx="500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/>
              <p:nvPr/>
            </p:nvSpPr>
            <p:spPr>
              <a:xfrm>
                <a:off x="1125129" y="3141516"/>
                <a:ext cx="2751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A8B3660-3F61-D1AF-E35A-5BB78772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29" y="3141516"/>
                <a:ext cx="2751935" cy="400110"/>
              </a:xfrm>
              <a:prstGeom prst="rect">
                <a:avLst/>
              </a:prstGeom>
              <a:blipFill>
                <a:blip r:embed="rId7"/>
                <a:stretch>
                  <a:fillRect l="-243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720E03-303A-AE73-6937-32141C5F36CD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352DB37-F57F-9A8D-1922-A34483C18DEA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35632BDC-7E6F-4F32-771E-A50D42439E98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AD39817E-9C84-5D6E-9290-7B2C0DCF0D02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6B03FB5B-72A2-3DEB-92FF-67B4C339F10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BE9266E4-C5A1-A422-942B-74F9A206F28E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47" name="Straight Connector 14">
                <a:extLst>
                  <a:ext uri="{FF2B5EF4-FFF2-40B4-BE49-F238E27FC236}">
                    <a16:creationId xmlns:a16="http://schemas.microsoft.com/office/drawing/2014/main" id="{4D219C63-7D22-5967-9F40-D3D30660DDA8}"/>
                  </a:ext>
                </a:extLst>
              </p:cNvPr>
              <p:cNvCxnSpPr>
                <a:cxnSpLocks/>
                <a:stCxn id="42" idx="6"/>
                <a:endCxn id="44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5">
                <a:extLst>
                  <a:ext uri="{FF2B5EF4-FFF2-40B4-BE49-F238E27FC236}">
                    <a16:creationId xmlns:a16="http://schemas.microsoft.com/office/drawing/2014/main" id="{1F51404D-7E6D-A5FF-9BBE-27B4ABAB5FEC}"/>
                  </a:ext>
                </a:extLst>
              </p:cNvPr>
              <p:cNvCxnSpPr>
                <a:cxnSpLocks/>
                <a:stCxn id="43" idx="6"/>
                <a:endCxn id="44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77D833-A1B4-47A9-9588-213F78E2322D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7">
                <a:extLst>
                  <a:ext uri="{FF2B5EF4-FFF2-40B4-BE49-F238E27FC236}">
                    <a16:creationId xmlns:a16="http://schemas.microsoft.com/office/drawing/2014/main" id="{F527B420-BFFA-27CF-71EE-80E4B11D24CE}"/>
                  </a:ext>
                </a:extLst>
              </p:cNvPr>
              <p:cNvCxnSpPr>
                <a:cxnSpLocks/>
                <a:stCxn id="41" idx="5"/>
                <a:endCxn id="43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8">
                <a:extLst>
                  <a:ext uri="{FF2B5EF4-FFF2-40B4-BE49-F238E27FC236}">
                    <a16:creationId xmlns:a16="http://schemas.microsoft.com/office/drawing/2014/main" id="{DA33D913-BD07-EBA0-CBA0-E66D1FC90A53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105BA843-3DC9-CBF0-19EC-5FE5D1A31250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22C470-9657-734D-BBCC-02F7249C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86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big data analytics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reliable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networks 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Networks are becoming larger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complex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Heterogeneous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devices 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requent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outages lead to cost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14563" y="2005497"/>
            <a:ext cx="3647099" cy="318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0C0D18-BF3F-7744-903C-925B684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FAC7022-2264-8E46-B815-AD93FFE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8B7CB-8B33-0446-A420-320863C08819}"/>
              </a:ext>
            </a:extLst>
          </p:cNvPr>
          <p:cNvSpPr/>
          <p:nvPr/>
        </p:nvSpPr>
        <p:spPr>
          <a:xfrm>
            <a:off x="251437" y="6581873"/>
            <a:ext cx="5572948" cy="24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8" dirty="0"/>
              <a:t>Source: http://</a:t>
            </a:r>
            <a:r>
              <a:rPr lang="en-US" sz="998" dirty="0" err="1"/>
              <a:t>groups.geni.net</a:t>
            </a:r>
            <a:r>
              <a:rPr lang="en-US" sz="998" dirty="0"/>
              <a:t>/</a:t>
            </a:r>
            <a:r>
              <a:rPr lang="en-US" sz="998" dirty="0" err="1"/>
              <a:t>geni</a:t>
            </a:r>
            <a:r>
              <a:rPr lang="en-US" sz="998" dirty="0"/>
              <a:t>/chrome/site/thumbnails/wiki/</a:t>
            </a:r>
            <a:r>
              <a:rPr lang="en-US" sz="998" dirty="0" err="1"/>
              <a:t>TangoGENI</a:t>
            </a:r>
            <a:r>
              <a:rPr lang="en-US" sz="998" dirty="0"/>
              <a:t>/OF-VLAN3715_1000.jpg</a:t>
            </a:r>
          </a:p>
        </p:txBody>
      </p:sp>
      <p:pic>
        <p:nvPicPr>
          <p:cNvPr id="18" name="Untitled6.tiff" descr="Untitled6.tiff">
            <a:extLst>
              <a:ext uri="{FF2B5EF4-FFF2-40B4-BE49-F238E27FC236}">
                <a16:creationId xmlns:a16="http://schemas.microsoft.com/office/drawing/2014/main" id="{14D9C7CD-73B2-674F-9B34-D94056BB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176">
            <a:off x="4149117" y="3388095"/>
            <a:ext cx="2205075" cy="791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2C30C-EC5B-D442-9566-9EDA9EB9C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9" y="5004049"/>
            <a:ext cx="3668640" cy="650379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21" name="Untitled3.tiff" descr="Untitled3.tiff">
            <a:extLst>
              <a:ext uri="{FF2B5EF4-FFF2-40B4-BE49-F238E27FC236}">
                <a16:creationId xmlns:a16="http://schemas.microsoft.com/office/drawing/2014/main" id="{DFBAD2C3-C39E-2147-BF3D-C13E09BA3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8066">
            <a:off x="2288154" y="5961215"/>
            <a:ext cx="3640396" cy="511606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2" name="Untitled7.tiff" descr="Untitled7.tiff">
            <a:extLst>
              <a:ext uri="{FF2B5EF4-FFF2-40B4-BE49-F238E27FC236}">
                <a16:creationId xmlns:a16="http://schemas.microsoft.com/office/drawing/2014/main" id="{01FC92A5-8B6C-3C4A-8531-0CD85811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449" y="4261092"/>
            <a:ext cx="3971942" cy="50323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3" name="Untitled16.tiff" descr="Untitled16.tiff">
            <a:extLst>
              <a:ext uri="{FF2B5EF4-FFF2-40B4-BE49-F238E27FC236}">
                <a16:creationId xmlns:a16="http://schemas.microsoft.com/office/drawing/2014/main" id="{7E107EFE-4E19-0D43-9A53-9F45BC198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650" y="4633627"/>
            <a:ext cx="3112375" cy="162487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2E07635-5F8A-2647-91E3-06D47651C5B3}"/>
              </a:ext>
            </a:extLst>
          </p:cNvPr>
          <p:cNvSpPr/>
          <p:nvPr/>
        </p:nvSpPr>
        <p:spPr>
          <a:xfrm>
            <a:off x="9982200" y="4312658"/>
            <a:ext cx="1937413" cy="1945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1097E-893E-134A-A0F8-7BE31B73A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8145" y="4065776"/>
            <a:ext cx="5924549" cy="912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C92F4-DF9F-F34B-A73D-8FA8BA217F5B}"/>
              </a:ext>
            </a:extLst>
          </p:cNvPr>
          <p:cNvSpPr/>
          <p:nvPr/>
        </p:nvSpPr>
        <p:spPr>
          <a:xfrm>
            <a:off x="1464415" y="4661282"/>
            <a:ext cx="2372810" cy="4049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E741E64-8646-3B50-C0E9-35E535FD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3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3456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example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/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BCBFB-12AD-05B7-5CF7-FD7F015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2161840"/>
                <a:ext cx="3834932" cy="707886"/>
              </a:xfrm>
              <a:prstGeom prst="rect">
                <a:avLst/>
              </a:prstGeom>
              <a:blipFill>
                <a:blip r:embed="rId4"/>
                <a:stretch>
                  <a:fillRect l="-1590" t="-5172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/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EF0EA1-BBB3-4949-61D9-7A4FAE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3412585"/>
                <a:ext cx="4017665" cy="1754326"/>
              </a:xfrm>
              <a:prstGeom prst="rect">
                <a:avLst/>
              </a:prstGeom>
              <a:blipFill>
                <a:blip r:embed="rId5"/>
                <a:stretch>
                  <a:fillRect l="-1366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/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C73E12-8F5F-6074-A6B5-430C792F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5557922"/>
                <a:ext cx="6094926" cy="1200329"/>
              </a:xfrm>
              <a:prstGeom prst="rect">
                <a:avLst/>
              </a:prstGeom>
              <a:blipFill>
                <a:blip r:embed="rId6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045F1F-FBDC-93C5-AA7B-5AECA810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7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BEE6D6D-6D86-D8C9-3091-5A81193FD56A}"/>
              </a:ext>
            </a:extLst>
          </p:cNvPr>
          <p:cNvSpPr txBox="1"/>
          <p:nvPr/>
        </p:nvSpPr>
        <p:spPr>
          <a:xfrm>
            <a:off x="5005148" y="6308209"/>
            <a:ext cx="533185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/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598A6CF-05F3-82C6-14B1-FCABF12D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836543"/>
                <a:ext cx="3335889" cy="400110"/>
              </a:xfrm>
              <a:prstGeom prst="rect">
                <a:avLst/>
              </a:prstGeom>
              <a:blipFill>
                <a:blip r:embed="rId8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C682DE-F7FA-18D4-EFC1-231D95FC4B41}"/>
              </a:ext>
            </a:extLst>
          </p:cNvPr>
          <p:cNvSpPr txBox="1"/>
          <p:nvPr/>
        </p:nvSpPr>
        <p:spPr>
          <a:xfrm>
            <a:off x="1220201" y="5163535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00CDA-F0DB-0F42-8973-FD5C37D381C5}"/>
              </a:ext>
            </a:extLst>
          </p:cNvPr>
          <p:cNvSpPr txBox="1"/>
          <p:nvPr/>
        </p:nvSpPr>
        <p:spPr>
          <a:xfrm>
            <a:off x="1205165" y="4560875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A33CB-518B-F77B-A53B-9AA07A3E7C98}"/>
              </a:ext>
            </a:extLst>
          </p:cNvPr>
          <p:cNvSpPr txBox="1"/>
          <p:nvPr/>
        </p:nvSpPr>
        <p:spPr>
          <a:xfrm>
            <a:off x="1222960" y="4032075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4DBE7-B719-7939-C364-C30A5D3EBC12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4298-5DC8-2E66-EC99-6349EDFDBA72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ri4. localpref=120 /\ bestS2.nexthop=A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C6CB4D-8D9B-87E2-E383-79311EA65B56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2EF22-67E5-C79D-34F7-1FD1DDA5211D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ri3.localpref=200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49A35D-41DF-48C7-D110-57962AD6B446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944EA1-2FDD-EA0A-3652-A2C131B85033}"/>
              </a:ext>
            </a:extLst>
          </p:cNvPr>
          <p:cNvSpPr txBox="1"/>
          <p:nvPr/>
        </p:nvSpPr>
        <p:spPr>
          <a:xfrm>
            <a:off x="2242263" y="3476026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15FC4A-67EC-E663-B06C-F1EF47422560}"/>
              </a:ext>
            </a:extLst>
          </p:cNvPr>
          <p:cNvSpPr txBox="1"/>
          <p:nvPr/>
        </p:nvSpPr>
        <p:spPr>
          <a:xfrm>
            <a:off x="3533650" y="2588979"/>
            <a:ext cx="137215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E9E0B-5D7A-91E2-1025-7AC0C2386FC4}"/>
              </a:ext>
            </a:extLst>
          </p:cNvPr>
          <p:cNvSpPr txBox="1"/>
          <p:nvPr/>
        </p:nvSpPr>
        <p:spPr>
          <a:xfrm>
            <a:off x="2389608" y="2229827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BAECF8-158B-B2E3-4E56-587AE0C18CAD}"/>
              </a:ext>
            </a:extLst>
          </p:cNvPr>
          <p:cNvSpPr txBox="1"/>
          <p:nvPr/>
        </p:nvSpPr>
        <p:spPr>
          <a:xfrm>
            <a:off x="1101777" y="5465162"/>
            <a:ext cx="4016241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receives route ri1 from 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selects it as best route, then </a:t>
            </a:r>
            <a:r>
              <a:rPr lang="en-US" altLang="zh-CN" dirty="0" err="1">
                <a:solidFill>
                  <a:schemeClr val="bg1"/>
                </a:solidFill>
              </a:rPr>
              <a:t>Anounces</a:t>
            </a:r>
            <a:r>
              <a:rPr lang="en-US" altLang="zh-CN" dirty="0">
                <a:solidFill>
                  <a:schemeClr val="bg1"/>
                </a:solidFill>
              </a:rPr>
              <a:t> re3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 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EDFF77-1586-2DEE-7E35-7E60B82026CA}"/>
              </a:ext>
            </a:extLst>
          </p:cNvPr>
          <p:cNvSpPr/>
          <p:nvPr/>
        </p:nvSpPr>
        <p:spPr>
          <a:xfrm>
            <a:off x="5346388" y="4549619"/>
            <a:ext cx="6685283" cy="1341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49C3C84-7432-B988-9570-7810EEBED482}"/>
              </a:ext>
            </a:extLst>
          </p:cNvPr>
          <p:cNvSpPr/>
          <p:nvPr/>
        </p:nvSpPr>
        <p:spPr>
          <a:xfrm>
            <a:off x="4905803" y="2499936"/>
            <a:ext cx="4505485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2D02FD1-2C3B-D994-3881-CD0AC01AD61C}"/>
              </a:ext>
            </a:extLst>
          </p:cNvPr>
          <p:cNvSpPr/>
          <p:nvPr/>
        </p:nvSpPr>
        <p:spPr>
          <a:xfrm>
            <a:off x="564168" y="3403006"/>
            <a:ext cx="4278551" cy="2049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7B8F52E-306F-3F57-3099-EE0BB9EECAE9}"/>
              </a:ext>
            </a:extLst>
          </p:cNvPr>
          <p:cNvSpPr/>
          <p:nvPr/>
        </p:nvSpPr>
        <p:spPr>
          <a:xfrm>
            <a:off x="564169" y="2148417"/>
            <a:ext cx="4278551" cy="7547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4E2CF-5641-C952-FA6B-7EB4C02A2310}"/>
              </a:ext>
            </a:extLst>
          </p:cNvPr>
          <p:cNvSpPr txBox="1"/>
          <p:nvPr/>
        </p:nvSpPr>
        <p:spPr>
          <a:xfrm>
            <a:off x="667995" y="2930762"/>
            <a:ext cx="504269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sends re1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 A to (announce the route to prefix p)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79FB4F-271B-BDB5-D56E-32368158FB16}"/>
              </a:ext>
            </a:extLst>
          </p:cNvPr>
          <p:cNvSpPr txBox="1"/>
          <p:nvPr/>
        </p:nvSpPr>
        <p:spPr>
          <a:xfrm>
            <a:off x="760579" y="1648257"/>
            <a:ext cx="704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 error invariants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(error explanation)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A58A17-2657-DE60-6EDC-0411F1FB9E03}"/>
              </a:ext>
            </a:extLst>
          </p:cNvPr>
          <p:cNvGrpSpPr/>
          <p:nvPr/>
        </p:nvGrpSpPr>
        <p:grpSpPr>
          <a:xfrm>
            <a:off x="7810365" y="312544"/>
            <a:ext cx="1636320" cy="1085374"/>
            <a:chOff x="9966257" y="147316"/>
            <a:chExt cx="1502963" cy="98044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D975F4E-4E4E-D338-9B3E-C7BB00E1E2C8}"/>
                </a:ext>
              </a:extLst>
            </p:cNvPr>
            <p:cNvGrpSpPr/>
            <p:nvPr/>
          </p:nvGrpSpPr>
          <p:grpSpPr>
            <a:xfrm>
              <a:off x="9966257" y="147316"/>
              <a:ext cx="1502963" cy="854788"/>
              <a:chOff x="9966257" y="147316"/>
              <a:chExt cx="1502963" cy="854788"/>
            </a:xfrm>
          </p:grpSpPr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27AA703B-A3DB-EE85-7746-4A75B9735F5B}"/>
                  </a:ext>
                </a:extLst>
              </p:cNvPr>
              <p:cNvSpPr/>
              <p:nvPr/>
            </p:nvSpPr>
            <p:spPr>
              <a:xfrm>
                <a:off x="9966257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</a:t>
                </a: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EBA88D88-4A4F-65D7-68D7-8FDB1163AA5F}"/>
                  </a:ext>
                </a:extLst>
              </p:cNvPr>
              <p:cNvSpPr/>
              <p:nvPr/>
            </p:nvSpPr>
            <p:spPr>
              <a:xfrm>
                <a:off x="10544408" y="147316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en-US" sz="1600" b="1" dirty="0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0DB7965A-B3A0-1729-F31A-A7F8F2B13FDD}"/>
                  </a:ext>
                </a:extLst>
              </p:cNvPr>
              <p:cNvSpPr/>
              <p:nvPr/>
            </p:nvSpPr>
            <p:spPr>
              <a:xfrm>
                <a:off x="10547057" y="701537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en-US" sz="1600" b="1" dirty="0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38E6EB1E-32BD-6D3B-400F-55D4E5C56CC9}"/>
                  </a:ext>
                </a:extLst>
              </p:cNvPr>
              <p:cNvSpPr/>
              <p:nvPr/>
            </p:nvSpPr>
            <p:spPr>
              <a:xfrm>
                <a:off x="11122559" y="411402"/>
                <a:ext cx="346661" cy="3005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en-US" sz="1600" b="1" dirty="0"/>
              </a:p>
            </p:txBody>
          </p: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id="{7C9A9416-CCA2-FE05-41CD-4774CC6F366B}"/>
                  </a:ext>
                </a:extLst>
              </p:cNvPr>
              <p:cNvCxnSpPr>
                <a:cxnSpLocks/>
                <a:stCxn id="28" idx="6"/>
                <a:endCxn id="30" idx="1"/>
              </p:cNvCxnSpPr>
              <p:nvPr/>
            </p:nvCxnSpPr>
            <p:spPr>
              <a:xfrm>
                <a:off x="10891069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5">
                <a:extLst>
                  <a:ext uri="{FF2B5EF4-FFF2-40B4-BE49-F238E27FC236}">
                    <a16:creationId xmlns:a16="http://schemas.microsoft.com/office/drawing/2014/main" id="{A5493FD8-45E1-D0A9-AEA4-CD4D068A1340}"/>
                  </a:ext>
                </a:extLst>
              </p:cNvPr>
              <p:cNvCxnSpPr>
                <a:cxnSpLocks/>
                <a:stCxn id="29" idx="6"/>
                <a:endCxn id="30" idx="3"/>
              </p:cNvCxnSpPr>
              <p:nvPr/>
            </p:nvCxnSpPr>
            <p:spPr>
              <a:xfrm flipV="1">
                <a:off x="10893718" y="667952"/>
                <a:ext cx="279608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6">
                <a:extLst>
                  <a:ext uri="{FF2B5EF4-FFF2-40B4-BE49-F238E27FC236}">
                    <a16:creationId xmlns:a16="http://schemas.microsoft.com/office/drawing/2014/main" id="{C5A72D1B-8638-5A3A-F9FC-B7CF728F9773}"/>
                  </a:ext>
                </a:extLst>
              </p:cNvPr>
              <p:cNvCxnSpPr>
                <a:cxnSpLocks/>
                <a:stCxn id="27" idx="7"/>
                <a:endCxn id="28" idx="2"/>
              </p:cNvCxnSpPr>
              <p:nvPr/>
            </p:nvCxnSpPr>
            <p:spPr>
              <a:xfrm flipV="1">
                <a:off x="10262151" y="297600"/>
                <a:ext cx="282257" cy="1578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7">
                <a:extLst>
                  <a:ext uri="{FF2B5EF4-FFF2-40B4-BE49-F238E27FC236}">
                    <a16:creationId xmlns:a16="http://schemas.microsoft.com/office/drawing/2014/main" id="{991B20D6-181F-B124-9790-D19C1D76337B}"/>
                  </a:ext>
                </a:extLst>
              </p:cNvPr>
              <p:cNvCxnSpPr>
                <a:cxnSpLocks/>
                <a:stCxn id="27" idx="5"/>
                <a:endCxn id="29" idx="2"/>
              </p:cNvCxnSpPr>
              <p:nvPr/>
            </p:nvCxnSpPr>
            <p:spPr>
              <a:xfrm>
                <a:off x="10262151" y="667952"/>
                <a:ext cx="284906" cy="1838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8">
                <a:extLst>
                  <a:ext uri="{FF2B5EF4-FFF2-40B4-BE49-F238E27FC236}">
                    <a16:creationId xmlns:a16="http://schemas.microsoft.com/office/drawing/2014/main" id="{89F22FA3-DB4F-EA9C-54B8-8F4B9944EFA8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11295889" y="711969"/>
                <a:ext cx="0" cy="1398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B6DBA720-F7F1-6A08-8962-857F6D007381}"/>
                </a:ext>
              </a:extLst>
            </p:cNvPr>
            <p:cNvSpPr txBox="1"/>
            <p:nvPr/>
          </p:nvSpPr>
          <p:spPr>
            <a:xfrm>
              <a:off x="11191900" y="819986"/>
              <a:ext cx="20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P</a:t>
              </a:r>
              <a:endParaRPr lang="en-US" sz="1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E74F51-C678-32C6-85D9-1002E0A7E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3185" y="197334"/>
            <a:ext cx="1134232" cy="308021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76548EC-897D-6B48-DE75-2F290EFF171F}"/>
              </a:ext>
            </a:extLst>
          </p:cNvPr>
          <p:cNvSpPr txBox="1"/>
          <p:nvPr/>
        </p:nvSpPr>
        <p:spPr>
          <a:xfrm>
            <a:off x="8615090" y="3350600"/>
            <a:ext cx="3443831" cy="14773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receives route ri4 from B and sets its 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 120,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while the last best route at S is bestS2 whose local-</a:t>
            </a:r>
            <a:r>
              <a:rPr lang="en-US" altLang="zh-CN" dirty="0" err="1">
                <a:solidFill>
                  <a:schemeClr val="bg1"/>
                </a:solidFill>
              </a:rPr>
              <a:t>pref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 200, as a result, S still choose bestS2 as the best route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04B36-4753-6A00-FE7B-F18B4242804E}"/>
              </a:ext>
            </a:extLst>
          </p:cNvPr>
          <p:cNvSpPr txBox="1"/>
          <p:nvPr/>
        </p:nvSpPr>
        <p:spPr>
          <a:xfrm>
            <a:off x="6406780" y="1816610"/>
            <a:ext cx="3155058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receives route ri3 from A and selects ri3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 best route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19" grpId="0" animBg="1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" y="365125"/>
            <a:ext cx="11659849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error localization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properties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52630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Soundness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The statements sliced by EI are always unsatisfiable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Minimality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The explanation generated by MUC is the minimal explanation for the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21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860D9-B07A-384C-0A16-4D3F06641A0A}"/>
              </a:ext>
            </a:extLst>
          </p:cNvPr>
          <p:cNvSpPr txBox="1"/>
          <p:nvPr/>
        </p:nvSpPr>
        <p:spPr>
          <a:xfrm>
            <a:off x="7879096" y="3484410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F5740E-D3D2-E702-0917-6C2A86BB6EB7}"/>
              </a:ext>
            </a:extLst>
          </p:cNvPr>
          <p:cNvSpPr txBox="1"/>
          <p:nvPr/>
        </p:nvSpPr>
        <p:spPr>
          <a:xfrm>
            <a:off x="9425350" y="3483394"/>
            <a:ext cx="12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/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(input&lt;42)</a:t>
                </a:r>
              </a:p>
              <a:p>
                <a:r>
                  <a:rPr lang="en-US" altLang="zh-CN" sz="2000" dirty="0"/>
                  <a:t>   /\ (x’=1)</a:t>
                </a:r>
              </a:p>
              <a:p>
                <a:r>
                  <a:rPr lang="en-US" altLang="zh-CN" sz="2000" dirty="0"/>
                  <a:t>   /\ (y’=input-42)</a:t>
                </a:r>
              </a:p>
              <a:p>
                <a:r>
                  <a:rPr lang="en-US" altLang="zh-CN" sz="2000" dirty="0"/>
                  <a:t>   /\ (y’&lt;0 =&gt; x’’=0)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2B7F59-CA08-6A1D-07C8-F5C0A2A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16" y="1767319"/>
                <a:ext cx="2137009" cy="1631216"/>
              </a:xfrm>
              <a:prstGeom prst="rect">
                <a:avLst/>
              </a:prstGeom>
              <a:blipFill>
                <a:blip r:embed="rId3"/>
                <a:stretch>
                  <a:fillRect t="-2239" b="-5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35">
            <a:extLst>
              <a:ext uri="{FF2B5EF4-FFF2-40B4-BE49-F238E27FC236}">
                <a16:creationId xmlns:a16="http://schemas.microsoft.com/office/drawing/2014/main" id="{8103FE80-C176-A11E-BA87-A7D082C2363B}"/>
              </a:ext>
            </a:extLst>
          </p:cNvPr>
          <p:cNvGrpSpPr/>
          <p:nvPr/>
        </p:nvGrpSpPr>
        <p:grpSpPr>
          <a:xfrm>
            <a:off x="7418756" y="2127836"/>
            <a:ext cx="1399633" cy="1193824"/>
            <a:chOff x="8599267" y="2687067"/>
            <a:chExt cx="1399633" cy="1193824"/>
          </a:xfrm>
        </p:grpSpPr>
        <p:cxnSp>
          <p:nvCxnSpPr>
            <p:cNvPr id="15" name="Straight Connector 25">
              <a:extLst>
                <a:ext uri="{FF2B5EF4-FFF2-40B4-BE49-F238E27FC236}">
                  <a16:creationId xmlns:a16="http://schemas.microsoft.com/office/drawing/2014/main" id="{2C5A156E-2DC8-A3ED-A47A-84CF16B82F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9267" y="2687067"/>
              <a:ext cx="10346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E86B9816-4424-5276-9A64-246CA91F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275031"/>
              <a:ext cx="129342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9BB71CE3-4B44-7951-A1CB-AFF41EF6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3581" y="3552839"/>
              <a:ext cx="136531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1D0801AF-9562-FBCE-853D-690F568FC2C0}"/>
                </a:ext>
              </a:extLst>
            </p:cNvPr>
            <p:cNvCxnSpPr>
              <a:cxnSpLocks/>
            </p:cNvCxnSpPr>
            <p:nvPr/>
          </p:nvCxnSpPr>
          <p:spPr>
            <a:xfrm>
              <a:off x="8610477" y="3880891"/>
              <a:ext cx="80653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8">
            <a:extLst>
              <a:ext uri="{FF2B5EF4-FFF2-40B4-BE49-F238E27FC236}">
                <a16:creationId xmlns:a16="http://schemas.microsoft.com/office/drawing/2014/main" id="{035FD2FE-21D8-924A-21E8-3180CE6925FB}"/>
              </a:ext>
            </a:extLst>
          </p:cNvPr>
          <p:cNvSpPr txBox="1"/>
          <p:nvPr/>
        </p:nvSpPr>
        <p:spPr>
          <a:xfrm>
            <a:off x="7179156" y="34844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MUC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A79D1F91-383E-57C6-2259-254B1A17AFBF}"/>
              </a:ext>
            </a:extLst>
          </p:cNvPr>
          <p:cNvGrpSpPr/>
          <p:nvPr/>
        </p:nvGrpSpPr>
        <p:grpSpPr>
          <a:xfrm>
            <a:off x="9057901" y="1825624"/>
            <a:ext cx="1620894" cy="2028117"/>
            <a:chOff x="10314090" y="3741762"/>
            <a:chExt cx="1620894" cy="202811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1B9759-F0CA-58C0-AC0E-FE06C636A359}"/>
                </a:ext>
              </a:extLst>
            </p:cNvPr>
            <p:cNvSpPr txBox="1"/>
            <p:nvPr/>
          </p:nvSpPr>
          <p:spPr>
            <a:xfrm>
              <a:off x="10380821" y="5400548"/>
              <a:ext cx="6014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</a:t>
              </a:r>
              <a:endPara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66E337E5-F54C-F851-65C8-1C096C43E84E}"/>
                </a:ext>
              </a:extLst>
            </p:cNvPr>
            <p:cNvSpPr txBox="1"/>
            <p:nvPr/>
          </p:nvSpPr>
          <p:spPr>
            <a:xfrm>
              <a:off x="10346829" y="3745621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42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B87B035A-806F-86B3-CA7D-FA09407DD6B1}"/>
                </a:ext>
              </a:extLst>
            </p:cNvPr>
            <p:cNvSpPr txBox="1"/>
            <p:nvPr/>
          </p:nvSpPr>
          <p:spPr>
            <a:xfrm>
              <a:off x="10355729" y="4371033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TextBox 42">
              <a:extLst>
                <a:ext uri="{FF2B5EF4-FFF2-40B4-BE49-F238E27FC236}">
                  <a16:creationId xmlns:a16="http://schemas.microsoft.com/office/drawing/2014/main" id="{F87A4C36-6064-CB38-2B47-9DB63F80CD2E}"/>
                </a:ext>
              </a:extLst>
            </p:cNvPr>
            <p:cNvSpPr txBox="1"/>
            <p:nvPr/>
          </p:nvSpPr>
          <p:spPr>
            <a:xfrm>
              <a:off x="10355728" y="4682518"/>
              <a:ext cx="157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x''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251BEB9F-0D6A-0A14-B6FA-A499F58A0F84}"/>
                </a:ext>
              </a:extLst>
            </p:cNvPr>
            <p:cNvSpPr/>
            <p:nvPr/>
          </p:nvSpPr>
          <p:spPr>
            <a:xfrm>
              <a:off x="10314090" y="3741762"/>
              <a:ext cx="1449540" cy="13462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E6D1750-E645-46E0-80E4-B517740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2" y="1763897"/>
            <a:ext cx="3055096" cy="2033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repair: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45" y="1616075"/>
            <a:ext cx="6556683" cy="4740275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 error statements to related configurations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 statement: assignment/condition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configurable</a:t>
            </a: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 related configuration values symbolic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Re-encode the execution into SMT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formula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solve the assignment for symbolic vars as repair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/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altLang="zh-CN" sz="2000" dirty="0"/>
                  <a:t> (input&lt;42) </a:t>
                </a:r>
              </a:p>
              <a:p>
                <a:r>
                  <a:rPr lang="en-US" altLang="zh-CN" sz="2000" dirty="0"/>
                  <a:t>   /\ (x’=1) </a:t>
                </a:r>
              </a:p>
              <a:p>
                <a:r>
                  <a:rPr lang="en-US" altLang="zh-CN" sz="2000" dirty="0"/>
                  <a:t>   /\ (y’=input-42) </a:t>
                </a:r>
              </a:p>
              <a:p>
                <a:r>
                  <a:rPr lang="en-US" altLang="zh-CN" sz="2000" dirty="0"/>
                  <a:t>   /\ (y’&lt;</a:t>
                </a:r>
                <a:r>
                  <a:rPr lang="en-US" altLang="zh-CN" sz="2000" b="1" dirty="0"/>
                  <a:t>var1</a:t>
                </a:r>
                <a:r>
                  <a:rPr lang="en-US" altLang="zh-CN" sz="2000" dirty="0"/>
                  <a:t> ? x’’=</a:t>
                </a:r>
                <a:r>
                  <a:rPr lang="en-US" altLang="zh-CN" sz="2000" b="1" dirty="0"/>
                  <a:t>var2 </a:t>
                </a:r>
                <a:r>
                  <a:rPr lang="en-US" altLang="zh-CN" sz="2000" dirty="0"/>
                  <a:t>: True) </a:t>
                </a:r>
              </a:p>
              <a:p>
                <a:r>
                  <a:rPr lang="en-US" altLang="zh-CN" sz="2000" dirty="0"/>
                  <a:t>   /\ (x’’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/>
                  <a:t>0)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46BEC2-40DF-09E4-03A9-DAFEA047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98" y="4882120"/>
                <a:ext cx="3327964" cy="1631216"/>
              </a:xfrm>
              <a:prstGeom prst="rect">
                <a:avLst/>
              </a:prstGeom>
              <a:blipFill>
                <a:blip r:embed="rId3"/>
                <a:stretch>
                  <a:fillRect l="-1832" t="-2247" r="-1099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54BBE03-140C-27EB-1FBE-2844DF4C0762}"/>
              </a:ext>
            </a:extLst>
          </p:cNvPr>
          <p:cNvSpPr txBox="1"/>
          <p:nvPr/>
        </p:nvSpPr>
        <p:spPr>
          <a:xfrm>
            <a:off x="10640807" y="5217955"/>
            <a:ext cx="10494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var1=0 </a:t>
            </a:r>
          </a:p>
          <a:p>
            <a:r>
              <a:rPr lang="en-US" altLang="zh-CN" sz="2000" dirty="0"/>
              <a:t>var2=1</a:t>
            </a:r>
            <a:endParaRPr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4D0431-4C87-D62A-AF03-ADDA96893AF4}"/>
              </a:ext>
            </a:extLst>
          </p:cNvPr>
          <p:cNvCxnSpPr>
            <a:cxnSpLocks/>
          </p:cNvCxnSpPr>
          <p:nvPr/>
        </p:nvCxnSpPr>
        <p:spPr>
          <a:xfrm>
            <a:off x="10027646" y="5571898"/>
            <a:ext cx="613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EAD12CD2-0704-CE0C-931C-151BEA64DCFB}"/>
              </a:ext>
            </a:extLst>
          </p:cNvPr>
          <p:cNvCxnSpPr>
            <a:cxnSpLocks/>
          </p:cNvCxnSpPr>
          <p:nvPr/>
        </p:nvCxnSpPr>
        <p:spPr>
          <a:xfrm>
            <a:off x="7946605" y="2518479"/>
            <a:ext cx="21760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E8D1F17E-BFBD-B519-03D8-204A25C46CEC}"/>
              </a:ext>
            </a:extLst>
          </p:cNvPr>
          <p:cNvCxnSpPr>
            <a:cxnSpLocks/>
          </p:cNvCxnSpPr>
          <p:nvPr/>
        </p:nvCxnSpPr>
        <p:spPr>
          <a:xfrm>
            <a:off x="7922979" y="2790061"/>
            <a:ext cx="12934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8CB26D0B-CD3F-EB73-C723-62314626586E}"/>
              </a:ext>
            </a:extLst>
          </p:cNvPr>
          <p:cNvCxnSpPr>
            <a:cxnSpLocks/>
          </p:cNvCxnSpPr>
          <p:nvPr/>
        </p:nvCxnSpPr>
        <p:spPr>
          <a:xfrm>
            <a:off x="7946605" y="3049938"/>
            <a:ext cx="13653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DCF5D569-64DF-DD8D-8D3E-69238B49D461}"/>
              </a:ext>
            </a:extLst>
          </p:cNvPr>
          <p:cNvSpPr/>
          <p:nvPr/>
        </p:nvSpPr>
        <p:spPr>
          <a:xfrm>
            <a:off x="8603878" y="2570003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F9B0163-CEB7-A7FA-6E27-09C7B3ED9594}"/>
              </a:ext>
            </a:extLst>
          </p:cNvPr>
          <p:cNvSpPr/>
          <p:nvPr/>
        </p:nvSpPr>
        <p:spPr>
          <a:xfrm>
            <a:off x="8603877" y="2817365"/>
            <a:ext cx="205343" cy="2023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11D65A-CBB7-4E76-6B7C-850E40EED567}"/>
              </a:ext>
            </a:extLst>
          </p:cNvPr>
          <p:cNvSpPr txBox="1"/>
          <p:nvPr/>
        </p:nvSpPr>
        <p:spPr>
          <a:xfrm>
            <a:off x="8091794" y="2812022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x = var2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176F48F-D496-6AAE-43A1-DFCFFFA3355A}"/>
              </a:ext>
            </a:extLst>
          </p:cNvPr>
          <p:cNvSpPr txBox="1"/>
          <p:nvPr/>
        </p:nvSpPr>
        <p:spPr>
          <a:xfrm>
            <a:off x="8224420" y="2508569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/>
              <a:t>y &lt; var1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36800D4-69A2-210C-2DE8-EF214A8DEB86}"/>
              </a:ext>
            </a:extLst>
          </p:cNvPr>
          <p:cNvSpPr txBox="1"/>
          <p:nvPr/>
        </p:nvSpPr>
        <p:spPr>
          <a:xfrm>
            <a:off x="8224420" y="2506611"/>
            <a:ext cx="772359" cy="2820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y &lt; 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8BE8075-E0D3-0535-6F5A-7EDF01145347}"/>
              </a:ext>
            </a:extLst>
          </p:cNvPr>
          <p:cNvSpPr txBox="1"/>
          <p:nvPr/>
        </p:nvSpPr>
        <p:spPr>
          <a:xfrm>
            <a:off x="8091794" y="2817518"/>
            <a:ext cx="102416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x = 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36545A-43DC-A8CC-D355-B978C2604B2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815594" y="2948847"/>
            <a:ext cx="2349951" cy="2269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42" grpId="0" animBg="1"/>
      <p:bldP spid="43" grpId="0" animBg="1"/>
      <p:bldP spid="44" grpId="0" animBg="1"/>
      <p:bldP spid="45" grpId="0" animBg="1"/>
      <p:bldP spid="52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/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bestS1 = null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(re3) </a:t>
                </a: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prefer(ri3, bestS1)=&gt; bestS2 = ri3 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AAEB7E-05AB-DC2D-DD27-54E7D6A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2594861"/>
                <a:ext cx="3306004" cy="2031325"/>
              </a:xfrm>
              <a:prstGeom prst="rect">
                <a:avLst/>
              </a:prstGeom>
              <a:blipFill>
                <a:blip r:embed="rId2"/>
                <a:stretch>
                  <a:fillRect l="-1661" t="-1802" r="-923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/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= [D]</a:t>
                </a:r>
              </a:p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re1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E04C6FF-4B97-6F30-FD65-FE7C9A5F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1" y="1568889"/>
                <a:ext cx="3834932" cy="707886"/>
              </a:xfrm>
              <a:prstGeom prst="rect">
                <a:avLst/>
              </a:prstGeom>
              <a:blipFill>
                <a:blip r:embed="rId3"/>
                <a:stretch>
                  <a:fillRect l="-1590" t="-4310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/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bestA1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ri1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(re1)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prefer(ri1, bestA1) =&gt; bestA2 = ri1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re3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(bestA2)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C8965B6-9601-0D77-0749-FB92F950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2819634"/>
                <a:ext cx="4017665" cy="1754326"/>
              </a:xfrm>
              <a:prstGeom prst="rect">
                <a:avLst/>
              </a:prstGeom>
              <a:blipFill>
                <a:blip r:embed="rId4"/>
                <a:stretch>
                  <a:fillRect l="-1366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/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bestB1 = null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ri2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(re2)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prefer(ri2, bestB1) =&gt; bestB2 = ri2</a:t>
                </a: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re4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(bestB2)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56BCD4-25C2-A3E5-521D-B6DECEE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14" y="4964971"/>
                <a:ext cx="6094926" cy="1200329"/>
              </a:xfrm>
              <a:prstGeom prst="rect">
                <a:avLst/>
              </a:prstGeom>
              <a:blipFill>
                <a:blip r:embed="rId5"/>
                <a:stretch>
                  <a:fillRect l="-9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/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ri4 =</a:t>
                </a:r>
                <a:r>
                  <a:rPr lang="en-US" altLang="zh-CN" sz="1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import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微软雅黑" panose="020B0503020204020204" pitchFamily="34" charset="-122"/>
                  </a:rPr>
                  <a:t>(re4) </a:t>
                </a:r>
              </a:p>
              <a:p>
                <a:endParaRPr lang="en-US" altLang="zh-CN" sz="18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1800" dirty="0">
                    <a:ea typeface="微软雅黑" panose="020B0503020204020204" pitchFamily="34" charset="-122"/>
                  </a:rPr>
                  <a:t>!prefer(ri4, bestS2) =&gt; bestS3=bestS2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3E7417-026E-7572-53D4-4D66ADB2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49" y="5148473"/>
                <a:ext cx="3658692" cy="923330"/>
              </a:xfrm>
              <a:prstGeom prst="rect">
                <a:avLst/>
              </a:prstGeom>
              <a:blipFill>
                <a:blip r:embed="rId6"/>
                <a:stretch>
                  <a:fillRect l="-1500" t="-3974" r="-1833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1A4AA9C9-7E8A-5705-EFB0-116414D14D88}"/>
              </a:ext>
            </a:extLst>
          </p:cNvPr>
          <p:cNvSpPr txBox="1"/>
          <p:nvPr/>
        </p:nvSpPr>
        <p:spPr>
          <a:xfrm>
            <a:off x="5005148" y="6308209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</a:rPr>
              <a:t>assert (bestS3.nexthop==B /\ bestB2.nexthop==D)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/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微软雅黑" panose="020B0503020204020204" pitchFamily="34" charset="-122"/>
                  </a:rPr>
                  <a:t>re2 =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export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ea typeface="微软雅黑" panose="020B0503020204020204" pitchFamily="34" charset="-122"/>
                  </a:rPr>
                  <a:t>bestD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E55EC4C-B8C8-7A91-27DF-EC2D0709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" y="2243592"/>
                <a:ext cx="3335889" cy="400110"/>
              </a:xfrm>
              <a:prstGeom prst="rect">
                <a:avLst/>
              </a:prstGeom>
              <a:blipFill>
                <a:blip r:embed="rId7"/>
                <a:stretch>
                  <a:fillRect l="-182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8745CA4-0FFA-C963-D240-874F0F6CC3CD}"/>
              </a:ext>
            </a:extLst>
          </p:cNvPr>
          <p:cNvSpPr txBox="1"/>
          <p:nvPr/>
        </p:nvSpPr>
        <p:spPr>
          <a:xfrm>
            <a:off x="1220201" y="4570584"/>
            <a:ext cx="3622519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re3.nexthop=A /\ re3.valid=true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5657D17-9492-4B16-D49D-3E76BF74BDC6}"/>
              </a:ext>
            </a:extLst>
          </p:cNvPr>
          <p:cNvSpPr txBox="1"/>
          <p:nvPr/>
        </p:nvSpPr>
        <p:spPr>
          <a:xfrm>
            <a:off x="1205165" y="3967924"/>
            <a:ext cx="217270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bestA2.valid=true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C0D8C7-920A-4AED-756E-5834372F086E}"/>
              </a:ext>
            </a:extLst>
          </p:cNvPr>
          <p:cNvSpPr txBox="1"/>
          <p:nvPr/>
        </p:nvSpPr>
        <p:spPr>
          <a:xfrm>
            <a:off x="1222960" y="3439124"/>
            <a:ext cx="3454473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ri.valid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 /\ bestA1.valid=false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8C83F4-FD6D-734F-D636-C5BF1768FF64}"/>
              </a:ext>
            </a:extLst>
          </p:cNvPr>
          <p:cNvSpPr txBox="1"/>
          <p:nvPr/>
        </p:nvSpPr>
        <p:spPr>
          <a:xfrm>
            <a:off x="5437759" y="4610636"/>
            <a:ext cx="4622510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.nexthop=A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re4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.nexthop=B /\ re4.valid=true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466A55-01E2-2A8C-9614-FFC99E3D3349}"/>
              </a:ext>
            </a:extLst>
          </p:cNvPr>
          <p:cNvSpPr txBox="1"/>
          <p:nvPr/>
        </p:nvSpPr>
        <p:spPr>
          <a:xfrm>
            <a:off x="7123935" y="5213781"/>
            <a:ext cx="4645501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bestS2. localpref=200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ri4. localpref=120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 bestS2.nexthop=A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339F70E-5FE7-8463-D6A0-6ACDE3EF01D0}"/>
              </a:ext>
            </a:extLst>
          </p:cNvPr>
          <p:cNvSpPr txBox="1"/>
          <p:nvPr/>
        </p:nvSpPr>
        <p:spPr>
          <a:xfrm>
            <a:off x="7433526" y="6033831"/>
            <a:ext cx="262936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bestS3.nexthop = A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C18BB4-C791-CCA8-AC91-CB88EC5482DA}"/>
              </a:ext>
            </a:extLst>
          </p:cNvPr>
          <p:cNvSpPr txBox="1"/>
          <p:nvPr/>
        </p:nvSpPr>
        <p:spPr>
          <a:xfrm>
            <a:off x="5427845" y="3753019"/>
            <a:ext cx="3721424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/\ ri3.valid=True /\ ri3.nexthop=A /\ </a:t>
            </a:r>
            <a:r>
              <a:rPr lang="en-US" altLang="zh-CN" dirty="0">
                <a:highlight>
                  <a:srgbClr val="FFFF00"/>
                </a:highlight>
                <a:ea typeface="微软雅黑" panose="020B0503020204020204" pitchFamily="34" charset="-122"/>
              </a:rPr>
              <a:t>ri3.localpref=200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48D4BA-1AC8-20D6-CB97-E4AB6C8E694D}"/>
              </a:ext>
            </a:extLst>
          </p:cNvPr>
          <p:cNvSpPr txBox="1"/>
          <p:nvPr/>
        </p:nvSpPr>
        <p:spPr>
          <a:xfrm>
            <a:off x="5281835" y="2914996"/>
            <a:ext cx="3323227" cy="553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bestS1.valid=False /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\re3.valid=true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/\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re3.nexthop=A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DC1BD3-CAE9-49AE-EE61-7C95FDEDE3EA}"/>
              </a:ext>
            </a:extLst>
          </p:cNvPr>
          <p:cNvSpPr txBox="1"/>
          <p:nvPr/>
        </p:nvSpPr>
        <p:spPr>
          <a:xfrm>
            <a:off x="2242263" y="2883075"/>
            <a:ext cx="2271216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bestA1.valid=false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BCD79C-98E8-2D25-2A33-C8D760165582}"/>
              </a:ext>
            </a:extLst>
          </p:cNvPr>
          <p:cNvSpPr txBox="1"/>
          <p:nvPr/>
        </p:nvSpPr>
        <p:spPr>
          <a:xfrm>
            <a:off x="3533650" y="1996028"/>
            <a:ext cx="173435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ri1.valid=true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D83193-9E80-BA7F-3BD3-B2539D6D17D6}"/>
              </a:ext>
            </a:extLst>
          </p:cNvPr>
          <p:cNvSpPr txBox="1"/>
          <p:nvPr/>
        </p:nvSpPr>
        <p:spPr>
          <a:xfrm>
            <a:off x="2389608" y="1636876"/>
            <a:ext cx="1939937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a typeface="微软雅黑" panose="020B0503020204020204" pitchFamily="34" charset="-122"/>
              </a:rPr>
              <a:t>bestD.valid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=true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repair: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23</a:t>
            </a:fld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E08548-CDA9-8092-E0B7-0CE5F31878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83CBEB-A62C-7547-B7F6-B847810FF9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D638-2E66-BE9F-0EFB-B26EE061321D}"/>
              </a:ext>
            </a:extLst>
          </p:cNvPr>
          <p:cNvSpPr txBox="1"/>
          <p:nvPr/>
        </p:nvSpPr>
        <p:spPr>
          <a:xfrm>
            <a:off x="7287718" y="1730523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S_import_A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A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200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535FE1-0136-990E-7FBE-861F0717E727}"/>
              </a:ext>
            </a:extLst>
          </p:cNvPr>
          <p:cNvSpPr txBox="1"/>
          <p:nvPr/>
        </p:nvSpPr>
        <p:spPr>
          <a:xfrm>
            <a:off x="8674624" y="2795064"/>
            <a:ext cx="34414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route-map </a:t>
            </a:r>
            <a:r>
              <a:rPr lang="en-US" altLang="zh-CN" dirty="0" err="1"/>
              <a:t>S_import_B</a:t>
            </a:r>
            <a:r>
              <a:rPr lang="en-US" altLang="zh-CN" dirty="0"/>
              <a:t> permit 10</a:t>
            </a:r>
          </a:p>
          <a:p>
            <a:r>
              <a:rPr lang="en-US" altLang="zh-CN" dirty="0"/>
              <a:t>  match next-hop B</a:t>
            </a:r>
          </a:p>
          <a:p>
            <a:r>
              <a:rPr lang="en-US" altLang="zh-CN" dirty="0"/>
              <a:t>  set local-</a:t>
            </a:r>
            <a:r>
              <a:rPr lang="en-US" altLang="zh-CN" dirty="0" err="1"/>
              <a:t>pref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120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53921-8643-3304-EC21-6A686A325325}"/>
              </a:ext>
            </a:extLst>
          </p:cNvPr>
          <p:cNvCxnSpPr/>
          <p:nvPr/>
        </p:nvCxnSpPr>
        <p:spPr>
          <a:xfrm flipV="1">
            <a:off x="8194964" y="2653853"/>
            <a:ext cx="180109" cy="137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E4319-35AC-2E36-CF71-C0D6DCBB68A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134580" y="3718394"/>
            <a:ext cx="260785" cy="1497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9E830-62D4-0772-59A4-3F7D7CF9066A}"/>
              </a:ext>
            </a:extLst>
          </p:cNvPr>
          <p:cNvSpPr txBox="1"/>
          <p:nvPr/>
        </p:nvSpPr>
        <p:spPr>
          <a:xfrm>
            <a:off x="8751357" y="2323336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var1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AD0A94-A916-0521-0F4E-986F6011A204}"/>
              </a:ext>
            </a:extLst>
          </p:cNvPr>
          <p:cNvSpPr txBox="1"/>
          <p:nvPr/>
        </p:nvSpPr>
        <p:spPr>
          <a:xfrm>
            <a:off x="10134580" y="3394558"/>
            <a:ext cx="545043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var2 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7685F-9ED3-B2CA-856B-4971098EA08C}"/>
              </a:ext>
            </a:extLst>
          </p:cNvPr>
          <p:cNvSpPr txBox="1"/>
          <p:nvPr/>
        </p:nvSpPr>
        <p:spPr>
          <a:xfrm>
            <a:off x="8690570" y="2273027"/>
            <a:ext cx="1291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var1=100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0240C-4CAC-9F7A-8B5B-12519A922A70}"/>
              </a:ext>
            </a:extLst>
          </p:cNvPr>
          <p:cNvSpPr txBox="1"/>
          <p:nvPr/>
        </p:nvSpPr>
        <p:spPr>
          <a:xfrm>
            <a:off x="10143911" y="3341935"/>
            <a:ext cx="1236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var2=101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  <p:bldP spid="35" grpId="0" animBg="1"/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prototype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403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~3K Python + 500 Java code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Batfish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plug-in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Zoo networks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(synthesized by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NetComplete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+ 3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Fattree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networks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lines: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O(100) ~ O(10000)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Requirement: specific forwarding path from source to destination (2, 4, 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8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0C199-DC7B-97F5-3817-0487910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442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Record causal relationships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 0.1s in 90% experiments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 </a:t>
            </a:r>
            <a:r>
              <a:rPr lang="en-US" altLang="ja-JP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D8E0E4-F7FB-383E-6CA9-F14AE3DC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9" r="12939" b="17746"/>
          <a:stretch/>
        </p:blipFill>
        <p:spPr>
          <a:xfrm>
            <a:off x="6096000" y="2739459"/>
            <a:ext cx="4198513" cy="3255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C9925A-DE18-B7EC-42A8-85F18F37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2" t="7147" r="25453" b="16863"/>
          <a:stretch/>
        </p:blipFill>
        <p:spPr>
          <a:xfrm>
            <a:off x="1240398" y="2976797"/>
            <a:ext cx="3239036" cy="2410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2FE3C-3D84-FC17-4957-1AAB7D345084}"/>
              </a:ext>
            </a:extLst>
          </p:cNvPr>
          <p:cNvSpPr txBox="1">
            <a:spLocks/>
          </p:cNvSpPr>
          <p:nvPr/>
        </p:nvSpPr>
        <p:spPr>
          <a:xfrm>
            <a:off x="6002629" y="1843132"/>
            <a:ext cx="45838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Repair time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O(10s)~O(100s)</a:t>
            </a:r>
          </a:p>
        </p:txBody>
      </p:sp>
    </p:spTree>
    <p:extLst>
      <p:ext uri="{BB962C8B-B14F-4D97-AF65-F5344CB8AC3E}">
        <p14:creationId xmlns:p14="http://schemas.microsoft.com/office/powerpoint/2010/main" val="234411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E8B1-53D0-E861-0CB5-F6794B63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Scalpel: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ja-JP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87CE8-8DCA-B6BF-4EC0-E66D8063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12"/>
          <a:stretch/>
        </p:blipFill>
        <p:spPr>
          <a:xfrm>
            <a:off x="884642" y="2726763"/>
            <a:ext cx="10690670" cy="302300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C411F-746D-A0B6-21D8-2A4B49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D0B32-5CD1-B2C7-EE95-FD6CB194E3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8212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modification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ratio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&lt;10% in most tests</a:t>
            </a:r>
          </a:p>
        </p:txBody>
      </p:sp>
    </p:spTree>
    <p:extLst>
      <p:ext uri="{BB962C8B-B14F-4D97-AF65-F5344CB8AC3E}">
        <p14:creationId xmlns:p14="http://schemas.microsoft.com/office/powerpoint/2010/main" val="321157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35D-C308-1F4D-A795-832CCF4A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0930-F698-E447-8453-A2891178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70" y="1421238"/>
            <a:ext cx="11710752" cy="53002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Automating network configuration management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helps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reliable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Existing tools can not directly apply to traditional networks 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 of Scalpel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ransfer distributed route computations into linear execution trace to enable efficient configuration error diagnosis and repair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of Scalpel: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CRG capture</a:t>
            </a:r>
            <a:r>
              <a:rPr lang="en-US" altLang="zh-CN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sound and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minimal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configuration error localization algorithm,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repairer using constraint solver</a:t>
            </a:r>
          </a:p>
          <a:p>
            <a:pPr>
              <a:lnSpc>
                <a:spcPct val="100000"/>
              </a:lnSpc>
            </a:pPr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Prototype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tfish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plug-in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open-sourced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Preliminary evaluation: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accurate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ow overhead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12DC-CD91-954A-8073-DB339B8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D82AB-E33D-5649-89CB-26A46DA7AC4A}"/>
              </a:ext>
            </a:extLst>
          </p:cNvPr>
          <p:cNvSpPr txBox="1"/>
          <p:nvPr/>
        </p:nvSpPr>
        <p:spPr>
          <a:xfrm>
            <a:off x="4744387" y="570016"/>
            <a:ext cx="521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more info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rmation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about Sca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lpel,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please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contact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qiaoxiang@xmu.edu.cn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4C6C6E-C561-324E-BFB8-200136D3F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7" t="27340" r="8622" b="13682"/>
          <a:stretch/>
        </p:blipFill>
        <p:spPr>
          <a:xfrm>
            <a:off x="10158997" y="388862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0709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Vision: automating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cross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28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345708" y="2049459"/>
            <a:ext cx="2362266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</a:t>
            </a:r>
            <a:r>
              <a:rPr lang="en-US" altLang="zh-CN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erification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233175" y="3575160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 Diagnosis</a:t>
            </a:r>
            <a:endParaRPr 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199214" y="4090849"/>
            <a:ext cx="2576142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Repair</a:t>
            </a:r>
            <a:endParaRPr 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9877896">
            <a:off x="3122474" y="3629421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-116555" y="2885608"/>
            <a:ext cx="371351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ja-JP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plane verification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124113" y="1790758"/>
            <a:ext cx="3632957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ja-JP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 plane verification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1727375" y="5910074"/>
            <a:ext cx="5463914" cy="892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69BBD5-638F-DB49-945D-A6B8BBA7DBAF}"/>
              </a:ext>
            </a:extLst>
          </p:cNvPr>
          <p:cNvSpPr/>
          <p:nvPr/>
        </p:nvSpPr>
        <p:spPr>
          <a:xfrm>
            <a:off x="7128031" y="2013416"/>
            <a:ext cx="2438658" cy="3042264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Inter-</a:t>
            </a: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 configuration management</a:t>
            </a: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ts val="732"/>
              </a:spcAft>
              <a:buNone/>
            </a:pPr>
            <a:endParaRPr 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99EDA-FA0A-2C40-AD31-2A098FF2A392}"/>
              </a:ext>
            </a:extLst>
          </p:cNvPr>
          <p:cNvGrpSpPr/>
          <p:nvPr/>
        </p:nvGrpSpPr>
        <p:grpSpPr>
          <a:xfrm>
            <a:off x="6315028" y="2878342"/>
            <a:ext cx="757144" cy="687828"/>
            <a:chOff x="6628306" y="2691846"/>
            <a:chExt cx="841352" cy="68782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54F738-F216-E642-8191-E1F2401156E3}"/>
                </a:ext>
              </a:extLst>
            </p:cNvPr>
            <p:cNvSpPr/>
            <p:nvPr/>
          </p:nvSpPr>
          <p:spPr>
            <a:xfrm>
              <a:off x="7048982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C78F0E-4BE2-244C-BDD7-D01EACA60BB8}"/>
                </a:ext>
              </a:extLst>
            </p:cNvPr>
            <p:cNvSpPr/>
            <p:nvPr/>
          </p:nvSpPr>
          <p:spPr>
            <a:xfrm rot="10800000">
              <a:off x="6628306" y="2691846"/>
              <a:ext cx="420676" cy="687828"/>
            </a:xfrm>
            <a:custGeom>
              <a:avLst/>
              <a:gdLst>
                <a:gd name="connsiteX0" fmla="*/ 0 w 1064539"/>
                <a:gd name="connsiteY0" fmla="*/ 158973 h 794867"/>
                <a:gd name="connsiteX1" fmla="*/ 667106 w 1064539"/>
                <a:gd name="connsiteY1" fmla="*/ 158973 h 794867"/>
                <a:gd name="connsiteX2" fmla="*/ 667106 w 1064539"/>
                <a:gd name="connsiteY2" fmla="*/ 0 h 794867"/>
                <a:gd name="connsiteX3" fmla="*/ 1064539 w 1064539"/>
                <a:gd name="connsiteY3" fmla="*/ 397434 h 794867"/>
                <a:gd name="connsiteX4" fmla="*/ 667106 w 1064539"/>
                <a:gd name="connsiteY4" fmla="*/ 794867 h 794867"/>
                <a:gd name="connsiteX5" fmla="*/ 667106 w 1064539"/>
                <a:gd name="connsiteY5" fmla="*/ 635894 h 794867"/>
                <a:gd name="connsiteX6" fmla="*/ 0 w 1064539"/>
                <a:gd name="connsiteY6" fmla="*/ 635894 h 794867"/>
                <a:gd name="connsiteX7" fmla="*/ 0 w 1064539"/>
                <a:gd name="connsiteY7" fmla="*/ 158973 h 79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4539" h="794867">
                  <a:moveTo>
                    <a:pt x="0" y="158973"/>
                  </a:moveTo>
                  <a:lnTo>
                    <a:pt x="667106" y="158973"/>
                  </a:lnTo>
                  <a:lnTo>
                    <a:pt x="667106" y="0"/>
                  </a:lnTo>
                  <a:lnTo>
                    <a:pt x="1064539" y="397434"/>
                  </a:lnTo>
                  <a:lnTo>
                    <a:pt x="667106" y="794867"/>
                  </a:lnTo>
                  <a:lnTo>
                    <a:pt x="667106" y="635894"/>
                  </a:lnTo>
                  <a:lnTo>
                    <a:pt x="0" y="635894"/>
                  </a:lnTo>
                  <a:lnTo>
                    <a:pt x="0" y="158973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972" rIns="238459" bIns="1589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72357-9152-F649-A2D4-3E94FE9DFD8D}"/>
              </a:ext>
            </a:extLst>
          </p:cNvPr>
          <p:cNvSpPr txBox="1"/>
          <p:nvPr/>
        </p:nvSpPr>
        <p:spPr>
          <a:xfrm>
            <a:off x="9342477" y="3191044"/>
            <a:ext cx="3205808" cy="17851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Inter-domain verification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IVeriNG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02AD-5858-D54E-919F-529FC2EB414C}"/>
              </a:ext>
            </a:extLst>
          </p:cNvPr>
          <p:cNvSpPr txBox="1"/>
          <p:nvPr/>
        </p:nvSpPr>
        <p:spPr>
          <a:xfrm>
            <a:off x="8807592" y="4993687"/>
            <a:ext cx="3205808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Inter-domain</a:t>
            </a:r>
            <a:r>
              <a:rPr lang="ja-JP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repair</a:t>
            </a:r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IRepair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7251C-1402-3746-9A20-78FBA2177DCA}"/>
              </a:ext>
            </a:extLst>
          </p:cNvPr>
          <p:cNvSpPr txBox="1"/>
          <p:nvPr/>
        </p:nvSpPr>
        <p:spPr>
          <a:xfrm>
            <a:off x="9498909" y="2000317"/>
            <a:ext cx="2659126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Inter-domain synthesis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[INFOCOM'20]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816F17-A4B7-5A49-8505-B00FE155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7" t="27340" r="8622" b="13682"/>
          <a:stretch/>
        </p:blipFill>
        <p:spPr>
          <a:xfrm>
            <a:off x="10158997" y="388862"/>
            <a:ext cx="1572768" cy="1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04" y="365125"/>
            <a:ext cx="6727366" cy="1325563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XMU</a:t>
            </a:r>
            <a:r>
              <a:rPr lang="ja-JP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and Networking Group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3E996C-0E33-CB4D-AF17-32D4F569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8" r="59022"/>
          <a:stretch/>
        </p:blipFill>
        <p:spPr>
          <a:xfrm>
            <a:off x="8581763" y="0"/>
            <a:ext cx="1855823" cy="218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98EB3-15D0-2D44-8E2A-BF49F501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45" y="216288"/>
            <a:ext cx="169545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6E1CF-7B04-1640-B2A9-4226906E0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27340" r="8622" b="13682"/>
          <a:stretch/>
        </p:blipFill>
        <p:spPr>
          <a:xfrm>
            <a:off x="10229088" y="365125"/>
            <a:ext cx="1572768" cy="147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C3AA-C3BB-D048-9B59-6628588E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384302"/>
            <a:ext cx="7324725" cy="43521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D1849E-BBDC-0649-A28C-C7CEB78E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481" y="2074987"/>
            <a:ext cx="3860673" cy="41373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Young group</a:t>
            </a:r>
            <a:endParaRPr lang="en-US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PhD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graduate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undergraduate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Fun research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projects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Networking and formal method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Programmable network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High-performance network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Interpretable </a:t>
            </a:r>
            <a:r>
              <a:rPr lang="en-US" altLang="zh-CN" sz="200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intelligent network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81BB7-7BA9-1D48-9105-00F9664FCF91}"/>
              </a:ext>
            </a:extLst>
          </p:cNvPr>
          <p:cNvSpPr/>
          <p:nvPr/>
        </p:nvSpPr>
        <p:spPr>
          <a:xfrm>
            <a:off x="2873757" y="18610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Welcome to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Xiamen!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9E5EAE-E246-A44A-AF2D-0E84E504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857875"/>
            <a:ext cx="14986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1531A-C482-1C40-81F4-74B043A3C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174" y="5848350"/>
            <a:ext cx="1455309" cy="878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9310D-5CDD-FA4C-B606-BCD4C6A95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42" y="5857875"/>
            <a:ext cx="1482296" cy="853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2BE226-6512-F94E-BFA2-98C62C30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017" y="2575201"/>
            <a:ext cx="1459958" cy="8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B702-B1F8-8246-A4BC-5C7B0807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Reachability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Two hosts can communicate with each other while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complying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security policies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 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are no forwarding loops or black holes in forwarding paths between devices.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 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Isolat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among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tenants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datacenters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ja-JP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Waypointing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The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should traverse a chain of devices m</a:t>
            </a:r>
            <a:r>
              <a:rPr lang="en-US" altLang="ja-JP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. . . ,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ja-JP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endParaRPr lang="en-US" altLang="ja-JP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</a:t>
            </a:r>
            <a:r>
              <a:rPr lang="ja-JP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consistency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The reachability of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same traffic should always be satisfied when it enters the same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from different border devices.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97EDC-C396-EA45-8F21-DB60E44F7288}"/>
              </a:ext>
            </a:extLst>
          </p:cNvPr>
          <p:cNvSpPr/>
          <p:nvPr/>
        </p:nvSpPr>
        <p:spPr>
          <a:xfrm>
            <a:off x="1224455" y="2669135"/>
            <a:ext cx="9574924" cy="230832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verification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Examine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whether</a:t>
            </a:r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forwarding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behaviors of the network satisfied 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pre-defined</a:t>
            </a:r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requirements.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C814B-C85D-DB4B-BAEB-E182A9E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Forwarding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Correctness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F4B5-B305-5840-975E-739899E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CC00E-F1BE-0741-A8DD-2BCAB7C5E2AE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44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117BF-3F64-704C-B192-F3A50C6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etwork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12"/>
          </p:nvPr>
        </p:nvSpPr>
        <p:spPr>
          <a:xfrm>
            <a:off x="8610600" y="623252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264071" y="1922621"/>
            <a:ext cx="2133491" cy="2296359"/>
            <a:chOff x="2661973" y="5805045"/>
            <a:chExt cx="3436599" cy="3906233"/>
          </a:xfrm>
        </p:grpSpPr>
        <p:sp>
          <p:nvSpPr>
            <p:cNvPr id="259" name="Line"/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61" name="Circle"/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45" rIns="17145"/>
            <a:lstStyle/>
            <a:p>
              <a:endParaRPr sz="188"/>
            </a:p>
          </p:txBody>
        </p:sp>
        <p:sp>
          <p:nvSpPr>
            <p:cNvPr id="275" name="Circle"/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  <p:sp>
          <p:nvSpPr>
            <p:cNvPr id="276" name="Circle"/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45" rIns="17145" anchor="ctr"/>
            <a:lstStyle/>
            <a:p>
              <a:endParaRPr sz="188"/>
            </a:p>
          </p:txBody>
        </p:sp>
      </p:grpSp>
      <p:sp>
        <p:nvSpPr>
          <p:cNvPr id="278" name="Shape"/>
          <p:cNvSpPr/>
          <p:nvPr/>
        </p:nvSpPr>
        <p:spPr>
          <a:xfrm flipH="1">
            <a:off x="4577192" y="2879737"/>
            <a:ext cx="1426543" cy="560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45" rIns="17145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81" name="Control Plane"/>
          <p:cNvSpPr/>
          <p:nvPr/>
        </p:nvSpPr>
        <p:spPr>
          <a:xfrm>
            <a:off x="844726" y="1422240"/>
            <a:ext cx="563918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altLang="ja-JP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 plane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/Configuration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Simulation"/>
          <p:cNvSpPr/>
          <p:nvPr/>
        </p:nvSpPr>
        <p:spPr>
          <a:xfrm>
            <a:off x="4448890" y="2248963"/>
            <a:ext cx="1561197" cy="523220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Execute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57ABE-EA7B-DF44-B689-3A8FD3509098}"/>
              </a:ext>
            </a:extLst>
          </p:cNvPr>
          <p:cNvSpPr txBox="1"/>
          <p:nvPr/>
        </p:nvSpPr>
        <p:spPr>
          <a:xfrm>
            <a:off x="843383" y="4246140"/>
            <a:ext cx="6689428" cy="267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9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 plane/Configuration verification</a:t>
            </a:r>
            <a:endParaRPr lang="en-US" sz="2396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Batfish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[NSDI'15]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Bagpipe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[OOPSLA'16]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Minesweeper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[SIGCOMM'17]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nsai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[SIGCOMM'18]</a:t>
            </a: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</a:t>
            </a:r>
            <a:r>
              <a:rPr lang="en-US" altLang="zh-CN" sz="2396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[SIGCOMM'21]</a:t>
            </a:r>
            <a:endParaRPr lang="en-US" sz="2396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283" indent="-342283">
              <a:buFont typeface="Arial" panose="020B0604020202020204" pitchFamily="34" charset="0"/>
              <a:buChar char="•"/>
            </a:pP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SRE</a:t>
            </a:r>
            <a:r>
              <a:rPr lang="zh-CN" alt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[SIGCOMM'22]</a:t>
            </a:r>
            <a:r>
              <a: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E7475-6F81-7E44-9355-30AA783E0C66}"/>
              </a:ext>
            </a:extLst>
          </p:cNvPr>
          <p:cNvSpPr txBox="1"/>
          <p:nvPr/>
        </p:nvSpPr>
        <p:spPr>
          <a:xfrm>
            <a:off x="523605" y="2859710"/>
            <a:ext cx="186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5F05F-68E2-E44A-8570-32821D9598A6}"/>
              </a:ext>
            </a:extLst>
          </p:cNvPr>
          <p:cNvSpPr txBox="1"/>
          <p:nvPr/>
        </p:nvSpPr>
        <p:spPr>
          <a:xfrm>
            <a:off x="1941342" y="3820151"/>
            <a:ext cx="179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316FF8-1A45-1442-A7D3-9B6FA2D061A0}"/>
              </a:ext>
            </a:extLst>
          </p:cNvPr>
          <p:cNvGrpSpPr/>
          <p:nvPr/>
        </p:nvGrpSpPr>
        <p:grpSpPr>
          <a:xfrm>
            <a:off x="5859887" y="1404153"/>
            <a:ext cx="5317818" cy="5506556"/>
            <a:chOff x="5344408" y="1404153"/>
            <a:chExt cx="5317818" cy="5506556"/>
          </a:xfrm>
        </p:grpSpPr>
        <p:grpSp>
          <p:nvGrpSpPr>
            <p:cNvPr id="2" name="Group 1"/>
            <p:cNvGrpSpPr/>
            <p:nvPr/>
          </p:nvGrpSpPr>
          <p:grpSpPr>
            <a:xfrm>
              <a:off x="7399194" y="2017213"/>
              <a:ext cx="1977538" cy="2277412"/>
              <a:chOff x="11010962" y="5805045"/>
              <a:chExt cx="3436599" cy="3906234"/>
            </a:xfrm>
          </p:grpSpPr>
          <p:sp>
            <p:nvSpPr>
              <p:cNvPr id="262" name="Line"/>
              <p:cNvSpPr/>
              <p:nvPr/>
            </p:nvSpPr>
            <p:spPr>
              <a:xfrm flipV="1">
                <a:off x="11927607" y="6594446"/>
                <a:ext cx="1613571" cy="1011061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3" name="Line"/>
              <p:cNvSpPr/>
              <p:nvPr/>
            </p:nvSpPr>
            <p:spPr>
              <a:xfrm flipH="1" flipV="1">
                <a:off x="11772790" y="7808689"/>
                <a:ext cx="1820609" cy="108318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11010962" y="720598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68" name="Line"/>
              <p:cNvSpPr/>
              <p:nvPr/>
            </p:nvSpPr>
            <p:spPr>
              <a:xfrm flipV="1">
                <a:off x="13857010" y="6488229"/>
                <a:ext cx="1" cy="2530649"/>
              </a:xfrm>
              <a:prstGeom prst="line">
                <a:avLst/>
              </a:prstGeom>
              <a:ln w="177800">
                <a:solidFill>
                  <a:schemeClr val="bg1">
                    <a:lumMod val="75000"/>
                  </a:schemeClr>
                </a:solidFill>
                <a:miter/>
              </a:ln>
            </p:spPr>
            <p:txBody>
              <a:bodyPr lIns="17145" rIns="17145"/>
              <a:lstStyle/>
              <a:p>
                <a:endParaRPr sz="188"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13266460" y="8530178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13266460" y="5805045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17145" rIns="17145" anchor="ctr"/>
              <a:lstStyle/>
              <a:p>
                <a:endParaRPr sz="188"/>
              </a:p>
            </p:txBody>
          </p:sp>
        </p:grpSp>
        <p:sp>
          <p:nvSpPr>
            <p:cNvPr id="282" name="Data Plane"/>
            <p:cNvSpPr/>
            <p:nvPr/>
          </p:nvSpPr>
          <p:spPr>
            <a:xfrm>
              <a:off x="7038111" y="1404153"/>
              <a:ext cx="2770946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5" rIns="17145">
              <a:spAutoFit/>
            </a:bodyPr>
            <a:lstStyle>
              <a:lvl1pPr>
                <a:defRPr sz="4800">
                  <a:solidFill>
                    <a:schemeClr val="accent6">
                      <a:lumOff val="-3799"/>
                    </a:schemeClr>
                  </a:solidFill>
                </a:defRPr>
              </a:lvl1pPr>
            </a:lstStyle>
            <a:p>
              <a:pPr algn="ctr"/>
              <a:r>
                <a:rPr lang="en-US" altLang="ja-JP" sz="3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Data plane</a:t>
              </a:r>
              <a:endParaRPr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B41E5A-2EE1-AD40-9C55-AC55FA3141A5}"/>
                </a:ext>
              </a:extLst>
            </p:cNvPr>
            <p:cNvSpPr txBox="1"/>
            <p:nvPr/>
          </p:nvSpPr>
          <p:spPr>
            <a:xfrm>
              <a:off x="6525196" y="4237541"/>
              <a:ext cx="4137030" cy="267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396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Data plane verification</a:t>
              </a:r>
              <a:endParaRPr lang="en-US" sz="2396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HSA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Veriflow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Atomic Predicates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[ICNP'13]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APKeep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[NSDI'20]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Flash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[SIGCOMM'22]</a:t>
              </a:r>
              <a:endParaRPr lang="en-US" sz="2396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342283" indent="-342283">
                <a:buFont typeface="Arial" panose="020B0604020202020204" pitchFamily="34" charset="0"/>
                <a:buChar char="•"/>
              </a:pP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ral</a:t>
              </a:r>
              <a:r>
                <a:rPr lang="zh-CN" alt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[HotNets'22]</a:t>
              </a:r>
              <a:r>
                <a:rPr lang="en-US" sz="2396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3D2CB7-73CF-964A-BE29-2F8C6E94223C}"/>
                </a:ext>
              </a:extLst>
            </p:cNvPr>
            <p:cNvSpPr txBox="1"/>
            <p:nvPr/>
          </p:nvSpPr>
          <p:spPr>
            <a:xfrm>
              <a:off x="6937951" y="1986906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(RIB/ACL…)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6793E-174F-FF4B-9059-10CA9B1F81CB}"/>
                </a:ext>
              </a:extLst>
            </p:cNvPr>
            <p:cNvSpPr txBox="1"/>
            <p:nvPr/>
          </p:nvSpPr>
          <p:spPr>
            <a:xfrm>
              <a:off x="5344408" y="3146550"/>
              <a:ext cx="2322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(RIB/ACL…)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0BE36-CDBD-B148-8D78-D2B7B359CE3A}"/>
                </a:ext>
              </a:extLst>
            </p:cNvPr>
            <p:cNvSpPr txBox="1"/>
            <p:nvPr/>
          </p:nvSpPr>
          <p:spPr>
            <a:xfrm>
              <a:off x="6999865" y="3643954"/>
              <a:ext cx="174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FIB</a:t>
              </a:r>
              <a:endPara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(RIB/ACL…)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42746-8B79-3C46-B7FE-2804AE08B7CA}"/>
              </a:ext>
            </a:extLst>
          </p:cNvPr>
          <p:cNvSpPr/>
          <p:nvPr/>
        </p:nvSpPr>
        <p:spPr>
          <a:xfrm>
            <a:off x="1766857" y="3563918"/>
            <a:ext cx="8186060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Happens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Verification?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54F5A842-463F-BDF7-20E2-83006F574695}"/>
              </a:ext>
            </a:extLst>
          </p:cNvPr>
          <p:cNvSpPr txBox="1"/>
          <p:nvPr/>
        </p:nvSpPr>
        <p:spPr>
          <a:xfrm>
            <a:off x="1989809" y="2081428"/>
            <a:ext cx="186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41531"/>
      </p:ext>
    </p:extLst>
  </p:cSld>
  <p:clrMapOvr>
    <a:masterClrMapping/>
  </p:clrMapOvr>
  <p:transition spd="med" advTm="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5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680A75E-803E-0841-849D-6E5F8EAFA7D1}"/>
              </a:ext>
            </a:extLst>
          </p:cNvPr>
          <p:cNvSpPr txBox="1"/>
          <p:nvPr/>
        </p:nvSpPr>
        <p:spPr>
          <a:xfrm>
            <a:off x="7587134" y="1675554"/>
            <a:ext cx="4160158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data </a:t>
            </a:r>
          </a:p>
          <a:p>
            <a:pPr algn="ctr"/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plane verification:</a:t>
            </a:r>
          </a:p>
          <a:p>
            <a:pPr algn="ctr"/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plane verification problem can be decomposed into multiple lightweight tasks executed at devices, enabl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scalable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 in large networks</a:t>
            </a:r>
            <a:endParaRPr 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48F41-22FC-1846-BA42-2789BB080EAF}"/>
              </a:ext>
            </a:extLst>
          </p:cNvPr>
          <p:cNvSpPr txBox="1"/>
          <p:nvPr/>
        </p:nvSpPr>
        <p:spPr>
          <a:xfrm>
            <a:off x="1904659" y="5931052"/>
            <a:ext cx="515348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Scalpel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5B44168-2BC5-9B49-9F2C-EC6AC10B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1772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Toward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automatic network configuration management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5804-D6F8-2143-A1DB-3FBC0024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5</a:t>
            </a:fld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5143E8-8C87-384D-A913-A9C204EF77FF}"/>
              </a:ext>
            </a:extLst>
          </p:cNvPr>
          <p:cNvSpPr/>
          <p:nvPr/>
        </p:nvSpPr>
        <p:spPr>
          <a:xfrm>
            <a:off x="3493636" y="2078294"/>
            <a:ext cx="2225019" cy="1752221"/>
          </a:xfrm>
          <a:custGeom>
            <a:avLst/>
            <a:gdLst>
              <a:gd name="connsiteX0" fmla="*/ 0 w 3691932"/>
              <a:gd name="connsiteY0" fmla="*/ 1177582 h 2355164"/>
              <a:gd name="connsiteX1" fmla="*/ 1845966 w 3691932"/>
              <a:gd name="connsiteY1" fmla="*/ 0 h 2355164"/>
              <a:gd name="connsiteX2" fmla="*/ 3691932 w 3691932"/>
              <a:gd name="connsiteY2" fmla="*/ 1177582 h 2355164"/>
              <a:gd name="connsiteX3" fmla="*/ 1845966 w 3691932"/>
              <a:gd name="connsiteY3" fmla="*/ 2355164 h 2355164"/>
              <a:gd name="connsiteX4" fmla="*/ 0 w 3691932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1932" h="2355164">
                <a:moveTo>
                  <a:pt x="0" y="1177582"/>
                </a:moveTo>
                <a:cubicBezTo>
                  <a:pt x="0" y="527221"/>
                  <a:pt x="826467" y="0"/>
                  <a:pt x="1845966" y="0"/>
                </a:cubicBezTo>
                <a:cubicBezTo>
                  <a:pt x="2865465" y="0"/>
                  <a:pt x="3691932" y="527221"/>
                  <a:pt x="3691932" y="1177582"/>
                </a:cubicBezTo>
                <a:cubicBezTo>
                  <a:pt x="3691932" y="1827943"/>
                  <a:pt x="2865465" y="2355164"/>
                  <a:pt x="1845966" y="2355164"/>
                </a:cubicBezTo>
                <a:cubicBezTo>
                  <a:pt x="826467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</a:p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</a:t>
            </a:r>
            <a:endParaRPr 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3D0543-EB66-4049-A391-8C353D571F4B}"/>
              </a:ext>
            </a:extLst>
          </p:cNvPr>
          <p:cNvSpPr/>
          <p:nvPr/>
        </p:nvSpPr>
        <p:spPr>
          <a:xfrm rot="1735708">
            <a:off x="5591256" y="3472289"/>
            <a:ext cx="675103" cy="591374"/>
          </a:xfrm>
          <a:custGeom>
            <a:avLst/>
            <a:gdLst>
              <a:gd name="connsiteX0" fmla="*/ 0 w 1064539"/>
              <a:gd name="connsiteY0" fmla="*/ 158973 h 794867"/>
              <a:gd name="connsiteX1" fmla="*/ 667106 w 1064539"/>
              <a:gd name="connsiteY1" fmla="*/ 158973 h 794867"/>
              <a:gd name="connsiteX2" fmla="*/ 667106 w 1064539"/>
              <a:gd name="connsiteY2" fmla="*/ 0 h 794867"/>
              <a:gd name="connsiteX3" fmla="*/ 1064539 w 1064539"/>
              <a:gd name="connsiteY3" fmla="*/ 397434 h 794867"/>
              <a:gd name="connsiteX4" fmla="*/ 667106 w 1064539"/>
              <a:gd name="connsiteY4" fmla="*/ 794867 h 794867"/>
              <a:gd name="connsiteX5" fmla="*/ 667106 w 1064539"/>
              <a:gd name="connsiteY5" fmla="*/ 635894 h 794867"/>
              <a:gd name="connsiteX6" fmla="*/ 0 w 1064539"/>
              <a:gd name="connsiteY6" fmla="*/ 635894 h 794867"/>
              <a:gd name="connsiteX7" fmla="*/ 0 w 1064539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539" h="794867">
                <a:moveTo>
                  <a:pt x="0" y="158973"/>
                </a:moveTo>
                <a:lnTo>
                  <a:pt x="667106" y="158973"/>
                </a:lnTo>
                <a:lnTo>
                  <a:pt x="667106" y="0"/>
                </a:lnTo>
                <a:lnTo>
                  <a:pt x="1064539" y="397434"/>
                </a:lnTo>
                <a:lnTo>
                  <a:pt x="667106" y="794867"/>
                </a:lnTo>
                <a:lnTo>
                  <a:pt x="667106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8972" rIns="238459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97F3F1-C360-5A4C-BEAC-C25964B4BC49}"/>
              </a:ext>
            </a:extLst>
          </p:cNvPr>
          <p:cNvSpPr/>
          <p:nvPr/>
        </p:nvSpPr>
        <p:spPr>
          <a:xfrm>
            <a:off x="5025269" y="4089839"/>
            <a:ext cx="2362266" cy="1752221"/>
          </a:xfrm>
          <a:custGeom>
            <a:avLst/>
            <a:gdLst>
              <a:gd name="connsiteX0" fmla="*/ 0 w 3724951"/>
              <a:gd name="connsiteY0" fmla="*/ 1177582 h 2355164"/>
              <a:gd name="connsiteX1" fmla="*/ 1862476 w 3724951"/>
              <a:gd name="connsiteY1" fmla="*/ 0 h 2355164"/>
              <a:gd name="connsiteX2" fmla="*/ 3724952 w 3724951"/>
              <a:gd name="connsiteY2" fmla="*/ 1177582 h 2355164"/>
              <a:gd name="connsiteX3" fmla="*/ 1862476 w 3724951"/>
              <a:gd name="connsiteY3" fmla="*/ 2355164 h 2355164"/>
              <a:gd name="connsiteX4" fmla="*/ 0 w 3724951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951" h="2355164">
                <a:moveTo>
                  <a:pt x="0" y="1177582"/>
                </a:moveTo>
                <a:cubicBezTo>
                  <a:pt x="0" y="527221"/>
                  <a:pt x="833859" y="0"/>
                  <a:pt x="1862476" y="0"/>
                </a:cubicBezTo>
                <a:cubicBezTo>
                  <a:pt x="2891093" y="0"/>
                  <a:pt x="3724952" y="527221"/>
                  <a:pt x="3724952" y="1177582"/>
                </a:cubicBezTo>
                <a:cubicBezTo>
                  <a:pt x="3724952" y="1827943"/>
                  <a:pt x="2891093" y="2355164"/>
                  <a:pt x="1862476" y="2355164"/>
                </a:cubicBezTo>
                <a:cubicBezTo>
                  <a:pt x="833859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200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Error Diagnosis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5D6F8A-06B6-6741-A4AC-AD72067EB4B5}"/>
              </a:ext>
            </a:extLst>
          </p:cNvPr>
          <p:cNvSpPr/>
          <p:nvPr/>
        </p:nvSpPr>
        <p:spPr>
          <a:xfrm rot="21599166">
            <a:off x="3983848" y="4670262"/>
            <a:ext cx="831635" cy="591375"/>
          </a:xfrm>
          <a:custGeom>
            <a:avLst/>
            <a:gdLst>
              <a:gd name="connsiteX0" fmla="*/ 0 w 1044594"/>
              <a:gd name="connsiteY0" fmla="*/ 158973 h 794867"/>
              <a:gd name="connsiteX1" fmla="*/ 647161 w 1044594"/>
              <a:gd name="connsiteY1" fmla="*/ 158973 h 794867"/>
              <a:gd name="connsiteX2" fmla="*/ 647161 w 1044594"/>
              <a:gd name="connsiteY2" fmla="*/ 0 h 794867"/>
              <a:gd name="connsiteX3" fmla="*/ 1044594 w 1044594"/>
              <a:gd name="connsiteY3" fmla="*/ 397434 h 794867"/>
              <a:gd name="connsiteX4" fmla="*/ 647161 w 1044594"/>
              <a:gd name="connsiteY4" fmla="*/ 794867 h 794867"/>
              <a:gd name="connsiteX5" fmla="*/ 647161 w 1044594"/>
              <a:gd name="connsiteY5" fmla="*/ 635894 h 794867"/>
              <a:gd name="connsiteX6" fmla="*/ 0 w 1044594"/>
              <a:gd name="connsiteY6" fmla="*/ 635894 h 794867"/>
              <a:gd name="connsiteX7" fmla="*/ 0 w 104459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94" h="794867">
                <a:moveTo>
                  <a:pt x="1044594" y="635894"/>
                </a:moveTo>
                <a:lnTo>
                  <a:pt x="397433" y="635894"/>
                </a:lnTo>
                <a:lnTo>
                  <a:pt x="397433" y="794867"/>
                </a:lnTo>
                <a:lnTo>
                  <a:pt x="0" y="397433"/>
                </a:lnTo>
                <a:lnTo>
                  <a:pt x="397433" y="0"/>
                </a:lnTo>
                <a:lnTo>
                  <a:pt x="397433" y="158973"/>
                </a:lnTo>
                <a:lnTo>
                  <a:pt x="1044594" y="158973"/>
                </a:lnTo>
                <a:lnTo>
                  <a:pt x="1044594" y="63589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460" tIns="158973" rIns="0" bIns="15897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5A96B7-31BA-3A4F-AE82-35D3175859DE}"/>
              </a:ext>
            </a:extLst>
          </p:cNvPr>
          <p:cNvSpPr/>
          <p:nvPr/>
        </p:nvSpPr>
        <p:spPr>
          <a:xfrm>
            <a:off x="1535936" y="4090849"/>
            <a:ext cx="2239419" cy="1752221"/>
          </a:xfrm>
          <a:custGeom>
            <a:avLst/>
            <a:gdLst>
              <a:gd name="connsiteX0" fmla="*/ 0 w 3531239"/>
              <a:gd name="connsiteY0" fmla="*/ 1177582 h 2355164"/>
              <a:gd name="connsiteX1" fmla="*/ 1765620 w 3531239"/>
              <a:gd name="connsiteY1" fmla="*/ 0 h 2355164"/>
              <a:gd name="connsiteX2" fmla="*/ 3531240 w 3531239"/>
              <a:gd name="connsiteY2" fmla="*/ 1177582 h 2355164"/>
              <a:gd name="connsiteX3" fmla="*/ 1765620 w 3531239"/>
              <a:gd name="connsiteY3" fmla="*/ 2355164 h 2355164"/>
              <a:gd name="connsiteX4" fmla="*/ 0 w 3531239"/>
              <a:gd name="connsiteY4" fmla="*/ 1177582 h 235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239" h="2355164">
                <a:moveTo>
                  <a:pt x="0" y="1177582"/>
                </a:moveTo>
                <a:cubicBezTo>
                  <a:pt x="0" y="527221"/>
                  <a:pt x="790495" y="0"/>
                  <a:pt x="1765620" y="0"/>
                </a:cubicBezTo>
                <a:cubicBezTo>
                  <a:pt x="2740745" y="0"/>
                  <a:pt x="3531240" y="527221"/>
                  <a:pt x="3531240" y="1177582"/>
                </a:cubicBezTo>
                <a:cubicBezTo>
                  <a:pt x="3531240" y="1827943"/>
                  <a:pt x="2740745" y="2355164"/>
                  <a:pt x="1765620" y="2355164"/>
                </a:cubicBezTo>
                <a:cubicBezTo>
                  <a:pt x="790495" y="2355164"/>
                  <a:pt x="0" y="1827943"/>
                  <a:pt x="0" y="1177582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03326" rIns="0" bIns="403326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Repair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79856D-7022-7B4B-AA5E-D686F303C476}"/>
              </a:ext>
            </a:extLst>
          </p:cNvPr>
          <p:cNvSpPr/>
          <p:nvPr/>
        </p:nvSpPr>
        <p:spPr>
          <a:xfrm rot="18865932">
            <a:off x="3094095" y="3606808"/>
            <a:ext cx="700333" cy="591374"/>
          </a:xfrm>
          <a:custGeom>
            <a:avLst/>
            <a:gdLst>
              <a:gd name="connsiteX0" fmla="*/ 0 w 1104324"/>
              <a:gd name="connsiteY0" fmla="*/ 158973 h 794867"/>
              <a:gd name="connsiteX1" fmla="*/ 706891 w 1104324"/>
              <a:gd name="connsiteY1" fmla="*/ 158973 h 794867"/>
              <a:gd name="connsiteX2" fmla="*/ 706891 w 1104324"/>
              <a:gd name="connsiteY2" fmla="*/ 0 h 794867"/>
              <a:gd name="connsiteX3" fmla="*/ 1104324 w 1104324"/>
              <a:gd name="connsiteY3" fmla="*/ 397434 h 794867"/>
              <a:gd name="connsiteX4" fmla="*/ 706891 w 1104324"/>
              <a:gd name="connsiteY4" fmla="*/ 794867 h 794867"/>
              <a:gd name="connsiteX5" fmla="*/ 706891 w 1104324"/>
              <a:gd name="connsiteY5" fmla="*/ 635894 h 794867"/>
              <a:gd name="connsiteX6" fmla="*/ 0 w 1104324"/>
              <a:gd name="connsiteY6" fmla="*/ 635894 h 794867"/>
              <a:gd name="connsiteX7" fmla="*/ 0 w 1104324"/>
              <a:gd name="connsiteY7" fmla="*/ 158973 h 7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324" h="794867">
                <a:moveTo>
                  <a:pt x="0" y="158973"/>
                </a:moveTo>
                <a:lnTo>
                  <a:pt x="706891" y="158973"/>
                </a:lnTo>
                <a:lnTo>
                  <a:pt x="706891" y="0"/>
                </a:lnTo>
                <a:lnTo>
                  <a:pt x="1104324" y="397434"/>
                </a:lnTo>
                <a:lnTo>
                  <a:pt x="706891" y="794867"/>
                </a:lnTo>
                <a:lnTo>
                  <a:pt x="706891" y="635894"/>
                </a:lnTo>
                <a:lnTo>
                  <a:pt x="0" y="635894"/>
                </a:lnTo>
                <a:lnTo>
                  <a:pt x="0" y="158973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58973" rIns="238460" bIns="15897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4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4918-EA77-144A-826E-9A53157218DD}"/>
              </a:ext>
            </a:extLst>
          </p:cNvPr>
          <p:cNvSpPr txBox="1"/>
          <p:nvPr/>
        </p:nvSpPr>
        <p:spPr>
          <a:xfrm>
            <a:off x="8694677" y="130629"/>
            <a:ext cx="22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EEAE8-3DD7-464D-A855-66273F0272E6}"/>
              </a:ext>
            </a:extLst>
          </p:cNvPr>
          <p:cNvSpPr txBox="1"/>
          <p:nvPr/>
        </p:nvSpPr>
        <p:spPr>
          <a:xfrm>
            <a:off x="121283" y="2921825"/>
            <a:ext cx="3205808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plane verification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[HotNets'22]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Flash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[SIGCOMM'22]</a:t>
            </a:r>
            <a:endParaRPr 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609D4-3BC2-674F-BDA6-E64A80F043FD}"/>
              </a:ext>
            </a:extLst>
          </p:cNvPr>
          <p:cNvSpPr txBox="1"/>
          <p:nvPr/>
        </p:nvSpPr>
        <p:spPr>
          <a:xfrm>
            <a:off x="33965" y="1846409"/>
            <a:ext cx="3741389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 plane verification</a:t>
            </a:r>
          </a:p>
          <a:p>
            <a:pPr algn="ctr"/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A-Graph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[INFOCOM'21]</a:t>
            </a:r>
          </a:p>
          <a:p>
            <a:pPr algn="ctr"/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CCoral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[WIP]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74164F-9B80-9845-9D50-DD50783239CA}"/>
              </a:ext>
            </a:extLst>
          </p:cNvPr>
          <p:cNvSpPr/>
          <p:nvPr/>
        </p:nvSpPr>
        <p:spPr>
          <a:xfrm>
            <a:off x="7641017" y="4353210"/>
            <a:ext cx="44135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Paper/source code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arxiv.org/abs/2205.07808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github.com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/sonic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-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net/SONiC/pull/948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distributeddpchecking.com:8443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IEEE/ACM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SC'22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60F8345-B455-1D47-AB12-82C7D86B0A32}"/>
              </a:ext>
            </a:extLst>
          </p:cNvPr>
          <p:cNvSpPr/>
          <p:nvPr/>
        </p:nvSpPr>
        <p:spPr>
          <a:xfrm>
            <a:off x="7461944" y="1571143"/>
            <a:ext cx="4518242" cy="5184775"/>
          </a:xfrm>
          <a:prstGeom prst="wedgeRectCallout">
            <a:avLst>
              <a:gd name="adj1" fmla="val -145266"/>
              <a:gd name="adj2" fmla="val -13726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86EC2-C6BB-9347-ABBC-AAC10149154D}"/>
              </a:ext>
            </a:extLst>
          </p:cNvPr>
          <p:cNvSpPr/>
          <p:nvPr/>
        </p:nvSpPr>
        <p:spPr>
          <a:xfrm>
            <a:off x="1974797" y="5943113"/>
            <a:ext cx="5083347" cy="8033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19" grpId="0"/>
      <p:bldP spid="2" grpId="0"/>
      <p:bldP spid="2" grpId="1"/>
      <p:bldP spid="3" grpId="0" animBg="1"/>
      <p:bldP spid="3" grpId="1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repair: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Related works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29975" cy="5032375"/>
          </a:xfrm>
        </p:spPr>
        <p:txBody>
          <a:bodyPr lIns="90000">
            <a:no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provenance-based diagnosis tools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ExSPAN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[SIGMOD'10],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Y!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[SIGCOMM'14],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DiffProv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[SIGCOMM'16]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aintain network logs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do offline analysis based on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Datalog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Need to r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eimplement network protocols, Lack of the control flow analysis of the network execution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SMT-based network model diagnosis tools</a:t>
            </a: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[arXiv'22]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Compute minimal correction sets (</a:t>
            </a:r>
            <a:r>
              <a:rPr lang="en-US" altLang="ja-JP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MCSes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as the root cause of errors based on the network model of Minesweeper.</a:t>
            </a: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Lacking of the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interpretation makes it hard to understand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3C66-FBA3-3F49-9335-912FF585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repair: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Related works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324C-563F-A247-BB60-AB5E269A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29975" cy="5032375"/>
          </a:xfrm>
        </p:spPr>
        <p:txBody>
          <a:bodyPr lIns="90000">
            <a:no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provenance-based repair tools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MetaProvenance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[NSDI'17]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Centralized offline repair based on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Datalog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Need to r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eimplement network protocols on SDN, Lack of the control flow analysis of the network execution</a:t>
            </a:r>
          </a:p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 graph-based repair tools</a:t>
            </a: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[SOSP'17]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ja-JP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ja-JP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Casts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repair as 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MaxSMT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problem whose constraints are based on a digraph-based representation of a control plane’s semantics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Limitations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The abstract graph can not express some flexible configurations such as BGP routing policies 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65AC-1710-8240-AB6B-300E521A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8995" cy="1325563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Automatic 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configuration diagnosis and repair: </a:t>
            </a:r>
            <a:r>
              <a:rPr lang="en-US" altLang="ja-JP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3D04-8C61-8147-8A8F-EBB36D02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6362769" cy="4740275"/>
          </a:xfrm>
        </p:spPr>
        <p:txBody>
          <a:bodyPr lIns="9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computations-&gt; Centralized execution sequence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Capturing the causal relationship among the distributed route computations of routers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ransfering</a:t>
            </a:r>
            <a:r>
              <a:rPr lang="en-US" altLang="zh-CN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these computations into one single, linear execution trace, enabling efficient configuration error diagnosis and repair</a:t>
            </a:r>
            <a:endParaRPr lang="en-US" altLang="ja-JP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8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2B4C13-B86E-1240-99BA-FEED64FCB0A7}"/>
              </a:ext>
            </a:extLst>
          </p:cNvPr>
          <p:cNvGrpSpPr/>
          <p:nvPr/>
        </p:nvGrpSpPr>
        <p:grpSpPr>
          <a:xfrm>
            <a:off x="7939235" y="1932594"/>
            <a:ext cx="702450" cy="1188808"/>
            <a:chOff x="8918370" y="1913223"/>
            <a:chExt cx="366044" cy="6280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A24014-04CF-B84C-9C3E-EF3AC5A9D883}"/>
                </a:ext>
              </a:extLst>
            </p:cNvPr>
            <p:cNvGrpSpPr/>
            <p:nvPr/>
          </p:nvGrpSpPr>
          <p:grpSpPr>
            <a:xfrm>
              <a:off x="8918370" y="1913223"/>
              <a:ext cx="280617" cy="628098"/>
              <a:chOff x="7970324" y="2423862"/>
              <a:chExt cx="280617" cy="628098"/>
            </a:xfrm>
            <a:solidFill>
              <a:schemeClr val="accent2"/>
            </a:solidFill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9C48280-BD1E-4241-8E2C-F264CE8ED4E9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8157144" y="2423862"/>
                <a:ext cx="0" cy="229339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EE416B-B3DA-C44B-9BB0-2E5319122FAE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47C7B4-5C16-494E-A80D-FE370349E82B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7970324" y="2815549"/>
                <a:ext cx="120495" cy="23641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376C3-0DE6-7D40-93AA-D2E77DC1C5B0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71514" y="2304910"/>
              <a:ext cx="112900" cy="236411"/>
            </a:xfrm>
            <a:prstGeom prst="straightConnector1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ABF337-650B-3D47-B6F0-48D1B35A2334}"/>
              </a:ext>
            </a:extLst>
          </p:cNvPr>
          <p:cNvGrpSpPr/>
          <p:nvPr/>
        </p:nvGrpSpPr>
        <p:grpSpPr>
          <a:xfrm>
            <a:off x="9073257" y="1915949"/>
            <a:ext cx="360000" cy="1245039"/>
            <a:chOff x="8063346" y="2434442"/>
            <a:chExt cx="171604" cy="617518"/>
          </a:xfrm>
          <a:solidFill>
            <a:schemeClr val="accent4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1C67C7-C075-414F-9B16-C5504EE553E8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F2F13-ADA3-5A47-AACA-87D614E4A7F8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128A99-5196-AC4E-94CB-B942FA09C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3C0A7-5BC3-B04B-A4E1-3CAC326B7283}"/>
              </a:ext>
            </a:extLst>
          </p:cNvPr>
          <p:cNvGrpSpPr/>
          <p:nvPr/>
        </p:nvGrpSpPr>
        <p:grpSpPr>
          <a:xfrm>
            <a:off x="7162238" y="1914491"/>
            <a:ext cx="360000" cy="1245039"/>
            <a:chOff x="8063346" y="2434442"/>
            <a:chExt cx="171604" cy="617518"/>
          </a:xfrm>
          <a:solidFill>
            <a:schemeClr val="accent5"/>
          </a:solidFill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04A086-E81E-1F45-A8BE-257A4A8E821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8149148" y="2434442"/>
              <a:ext cx="4198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7569F1-6ADA-4746-9BA3-D99757742CC7}"/>
                </a:ext>
              </a:extLst>
            </p:cNvPr>
            <p:cNvSpPr/>
            <p:nvPr/>
          </p:nvSpPr>
          <p:spPr>
            <a:xfrm>
              <a:off x="8063346" y="2653201"/>
              <a:ext cx="171604" cy="17855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A0FCDB-2E26-274A-9AE6-CCF8496ED1C5}"/>
                </a:ext>
              </a:extLst>
            </p:cNvPr>
            <p:cNvCxnSpPr>
              <a:cxnSpLocks/>
            </p:cNvCxnSpPr>
            <p:nvPr/>
          </p:nvCxnSpPr>
          <p:spPr>
            <a:xfrm>
              <a:off x="8153346" y="2833201"/>
              <a:ext cx="0" cy="218759"/>
            </a:xfrm>
            <a:prstGeom prst="straightConnector1">
              <a:avLst/>
            </a:prstGeom>
            <a:grpFill/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78105-36C6-2A4D-A600-E3DB0B0169E0}"/>
              </a:ext>
            </a:extLst>
          </p:cNvPr>
          <p:cNvGrpSpPr/>
          <p:nvPr/>
        </p:nvGrpSpPr>
        <p:grpSpPr>
          <a:xfrm>
            <a:off x="9975837" y="2066309"/>
            <a:ext cx="1377963" cy="631631"/>
            <a:chOff x="10319225" y="2493820"/>
            <a:chExt cx="1377963" cy="6316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7D191-6F07-CB4A-B011-651262E3C61C}"/>
                </a:ext>
              </a:extLst>
            </p:cNvPr>
            <p:cNvGrpSpPr/>
            <p:nvPr/>
          </p:nvGrpSpPr>
          <p:grpSpPr>
            <a:xfrm>
              <a:off x="10319225" y="2493820"/>
              <a:ext cx="1377963" cy="631631"/>
              <a:chOff x="10107118" y="2166506"/>
              <a:chExt cx="1377963" cy="6316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A7E3E1-47EC-8743-8BEF-2819D9446B47}"/>
                  </a:ext>
                </a:extLst>
              </p:cNvPr>
              <p:cNvGrpSpPr/>
              <p:nvPr/>
            </p:nvGrpSpPr>
            <p:grpSpPr>
              <a:xfrm>
                <a:off x="10107118" y="2166506"/>
                <a:ext cx="1377963" cy="631631"/>
                <a:chOff x="10107118" y="2166506"/>
                <a:chExt cx="1377963" cy="631631"/>
              </a:xfrm>
              <a:solidFill>
                <a:schemeClr val="accent6"/>
              </a:solidFill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89E0D05-3DE2-FB4B-95A5-BC0199C885B9}"/>
                    </a:ext>
                  </a:extLst>
                </p:cNvPr>
                <p:cNvGrpSpPr/>
                <p:nvPr/>
              </p:nvGrpSpPr>
              <p:grpSpPr>
                <a:xfrm>
                  <a:off x="10107118" y="2166506"/>
                  <a:ext cx="1377963" cy="631631"/>
                  <a:chOff x="8063807" y="2530613"/>
                  <a:chExt cx="656845" cy="313278"/>
                </a:xfrm>
                <a:grpFill/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ED4C4B4D-03E7-F345-BAB2-C3010CA16C7C}"/>
                      </a:ext>
                    </a:extLst>
                  </p:cNvPr>
                  <p:cNvCxnSpPr>
                    <a:cxnSpLocks/>
                    <a:endCxn id="50" idx="0"/>
                  </p:cNvCxnSpPr>
                  <p:nvPr/>
                </p:nvCxnSpPr>
                <p:spPr>
                  <a:xfrm>
                    <a:off x="8149609" y="2530613"/>
                    <a:ext cx="0" cy="1347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7366879-7DA4-B144-81A0-2FEE190DCC56}"/>
                      </a:ext>
                    </a:extLst>
                  </p:cNvPr>
                  <p:cNvSpPr/>
                  <p:nvPr/>
                </p:nvSpPr>
                <p:spPr>
                  <a:xfrm>
                    <a:off x="8063807" y="2665337"/>
                    <a:ext cx="171604" cy="1785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4A96C8-11D7-FD4A-8BC6-7B08D830699D}"/>
                      </a:ext>
                    </a:extLst>
                  </p:cNvPr>
                  <p:cNvCxnSpPr>
                    <a:cxnSpLocks/>
                    <a:stCxn id="52" idx="6"/>
                  </p:cNvCxnSpPr>
                  <p:nvPr/>
                </p:nvCxnSpPr>
                <p:spPr>
                  <a:xfrm>
                    <a:off x="8575665" y="2754613"/>
                    <a:ext cx="144987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6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F0DF8B3-0598-DD40-9858-F9AEF31A2939}"/>
                    </a:ext>
                  </a:extLst>
                </p:cNvPr>
                <p:cNvSpPr/>
                <p:nvPr/>
              </p:nvSpPr>
              <p:spPr>
                <a:xfrm>
                  <a:off x="10820925" y="2438132"/>
                  <a:ext cx="360000" cy="36000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71EDF6D-B4F6-6048-BEF2-C5B4CFCED9B2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0467128" y="2618132"/>
                <a:ext cx="353797" cy="2"/>
              </a:xfrm>
              <a:prstGeom prst="straightConnector1">
                <a:avLst/>
              </a:prstGeom>
              <a:solidFill>
                <a:schemeClr val="accent4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E922D1-E43A-2048-A5F7-80274E3C847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11213032" y="2493820"/>
              <a:ext cx="8773" cy="271626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8E0CC9-BFE0-6844-92AB-1EFA0EC96EC7}"/>
              </a:ext>
            </a:extLst>
          </p:cNvPr>
          <p:cNvGrpSpPr/>
          <p:nvPr/>
        </p:nvGrpSpPr>
        <p:grpSpPr>
          <a:xfrm>
            <a:off x="8170471" y="3428680"/>
            <a:ext cx="1465546" cy="2400794"/>
            <a:chOff x="8170471" y="3428680"/>
            <a:chExt cx="1465546" cy="240079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98E2F26-62DD-5148-9DB3-D5B8DBE9087A}"/>
                </a:ext>
              </a:extLst>
            </p:cNvPr>
            <p:cNvGrpSpPr/>
            <p:nvPr/>
          </p:nvGrpSpPr>
          <p:grpSpPr>
            <a:xfrm>
              <a:off x="8433350" y="3428680"/>
              <a:ext cx="702450" cy="1188808"/>
              <a:chOff x="8918370" y="1913223"/>
              <a:chExt cx="366044" cy="6280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F1ACA7F-40FA-1A40-8E77-87E777858E76}"/>
                  </a:ext>
                </a:extLst>
              </p:cNvPr>
              <p:cNvGrpSpPr/>
              <p:nvPr/>
            </p:nvGrpSpPr>
            <p:grpSpPr>
              <a:xfrm>
                <a:off x="8918370" y="1913223"/>
                <a:ext cx="280617" cy="628098"/>
                <a:chOff x="7970324" y="2423862"/>
                <a:chExt cx="280617" cy="628098"/>
              </a:xfrm>
              <a:solidFill>
                <a:schemeClr val="accent2"/>
              </a:solidFill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0B1CAF2-9E3F-8E42-833A-1BC5756DD826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>
                  <a:off x="8157144" y="2423862"/>
                  <a:ext cx="0" cy="229339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4514F8-1E58-4245-86D4-C0F88CD62EB5}"/>
                    </a:ext>
                  </a:extLst>
                </p:cNvPr>
                <p:cNvSpPr/>
                <p:nvPr/>
              </p:nvSpPr>
              <p:spPr>
                <a:xfrm>
                  <a:off x="8063346" y="2653201"/>
                  <a:ext cx="187595" cy="190203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38C747C-F461-9D40-99BF-7A1CCAB70F9C}"/>
                    </a:ext>
                  </a:extLst>
                </p:cNvPr>
                <p:cNvCxnSpPr>
                  <a:cxnSpLocks/>
                  <a:stCxn id="76" idx="3"/>
                </p:cNvCxnSpPr>
                <p:nvPr/>
              </p:nvCxnSpPr>
              <p:spPr>
                <a:xfrm flipH="1">
                  <a:off x="7970324" y="2815549"/>
                  <a:ext cx="120495" cy="236411"/>
                </a:xfrm>
                <a:prstGeom prst="straightConnector1">
                  <a:avLst/>
                </a:prstGeom>
                <a:grpFill/>
                <a:ln w="25400">
                  <a:solidFill>
                    <a:schemeClr val="accent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A677AAD-22BF-4D41-8E1D-6C58B5B27C29}"/>
                  </a:ext>
                </a:extLst>
              </p:cNvPr>
              <p:cNvCxnSpPr>
                <a:cxnSpLocks/>
                <a:stCxn id="76" idx="5"/>
              </p:cNvCxnSpPr>
              <p:nvPr/>
            </p:nvCxnSpPr>
            <p:spPr>
              <a:xfrm>
                <a:off x="9171514" y="2304910"/>
                <a:ext cx="112900" cy="236411"/>
              </a:xfrm>
              <a:prstGeom prst="straightConnector1">
                <a:avLst/>
              </a:prstGeom>
              <a:solidFill>
                <a:schemeClr val="accent2"/>
              </a:solidFill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6DBB580-6DAA-2942-B87E-BB834472607E}"/>
                </a:ext>
              </a:extLst>
            </p:cNvPr>
            <p:cNvGrpSpPr/>
            <p:nvPr/>
          </p:nvGrpSpPr>
          <p:grpSpPr>
            <a:xfrm rot="1478103">
              <a:off x="8216998" y="4182739"/>
              <a:ext cx="360000" cy="1072833"/>
              <a:chOff x="8063346" y="2434442"/>
              <a:chExt cx="171604" cy="532107"/>
            </a:xfrm>
            <a:solidFill>
              <a:schemeClr val="accent5"/>
            </a:solidFill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A3552F-5AA9-1B49-AA39-9B8E884493F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CE7A562-4F22-B841-AD32-E952B26627AF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03DC82A-B90E-EC41-9203-39DD07681565}"/>
                  </a:ext>
                </a:extLst>
              </p:cNvPr>
              <p:cNvCxnSpPr>
                <a:cxnSpLocks/>
              </p:cNvCxnSpPr>
              <p:nvPr/>
            </p:nvCxnSpPr>
            <p:spPr>
              <a:xfrm rot="20121897">
                <a:off x="8203970" y="2816092"/>
                <a:ext cx="2038" cy="150457"/>
              </a:xfrm>
              <a:prstGeom prst="straightConnector1">
                <a:avLst/>
              </a:prstGeom>
              <a:grpFill/>
              <a:ln w="25400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50C0E6-DB36-A04F-945D-88061B203A1F}"/>
                </a:ext>
              </a:extLst>
            </p:cNvPr>
            <p:cNvGrpSpPr/>
            <p:nvPr/>
          </p:nvGrpSpPr>
          <p:grpSpPr>
            <a:xfrm rot="20053535">
              <a:off x="8955022" y="4149404"/>
              <a:ext cx="421689" cy="1248396"/>
              <a:chOff x="8033940" y="2434442"/>
              <a:chExt cx="201010" cy="619183"/>
            </a:xfrm>
            <a:solidFill>
              <a:schemeClr val="accent4"/>
            </a:solidFill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C075E98-AC1B-1742-86CE-AFA9A4C48577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8149148" y="2434442"/>
                <a:ext cx="4198" cy="218759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3FC4752-3C71-1F4F-8315-0DB238AFE3C4}"/>
                  </a:ext>
                </a:extLst>
              </p:cNvPr>
              <p:cNvSpPr/>
              <p:nvPr/>
            </p:nvSpPr>
            <p:spPr>
              <a:xfrm>
                <a:off x="8063346" y="2653201"/>
                <a:ext cx="171604" cy="178554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2B255B-0FC8-4D4E-BE6F-C4304A63BFE9}"/>
                  </a:ext>
                </a:extLst>
              </p:cNvPr>
              <p:cNvCxnSpPr>
                <a:cxnSpLocks/>
                <a:stCxn id="84" idx="3"/>
              </p:cNvCxnSpPr>
              <p:nvPr/>
            </p:nvCxnSpPr>
            <p:spPr>
              <a:xfrm rot="1546465">
                <a:off x="8033940" y="2794762"/>
                <a:ext cx="8983" cy="258863"/>
              </a:xfrm>
              <a:prstGeom prst="straightConnector1">
                <a:avLst/>
              </a:prstGeom>
              <a:grpFill/>
              <a:ln w="25400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B54D5EB-5268-3E4E-9E8A-7DE8FD13F5CC}"/>
                </a:ext>
              </a:extLst>
            </p:cNvPr>
            <p:cNvGrpSpPr/>
            <p:nvPr/>
          </p:nvGrpSpPr>
          <p:grpSpPr>
            <a:xfrm>
              <a:off x="8170471" y="4793263"/>
              <a:ext cx="1465546" cy="1036211"/>
              <a:chOff x="10319227" y="2289328"/>
              <a:chExt cx="1465546" cy="103621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FF51F85-7634-5D4C-9254-07B56EE41E15}"/>
                  </a:ext>
                </a:extLst>
              </p:cNvPr>
              <p:cNvGrpSpPr/>
              <p:nvPr/>
            </p:nvGrpSpPr>
            <p:grpSpPr>
              <a:xfrm>
                <a:off x="10319227" y="2693908"/>
                <a:ext cx="1465546" cy="631631"/>
                <a:chOff x="10107120" y="2366594"/>
                <a:chExt cx="1465546" cy="631631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6BDA7E5-41D6-0245-B98F-659B886D7DF2}"/>
                    </a:ext>
                  </a:extLst>
                </p:cNvPr>
                <p:cNvGrpSpPr/>
                <p:nvPr/>
              </p:nvGrpSpPr>
              <p:grpSpPr>
                <a:xfrm>
                  <a:off x="10107120" y="2366594"/>
                  <a:ext cx="1465546" cy="631631"/>
                  <a:chOff x="10107120" y="2366594"/>
                  <a:chExt cx="1465546" cy="631631"/>
                </a:xfrm>
                <a:solidFill>
                  <a:schemeClr val="accent6"/>
                </a:solidFill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22BF0447-C11E-574A-9E7F-F61A061042A5}"/>
                      </a:ext>
                    </a:extLst>
                  </p:cNvPr>
                  <p:cNvGrpSpPr/>
                  <p:nvPr/>
                </p:nvGrpSpPr>
                <p:grpSpPr>
                  <a:xfrm>
                    <a:off x="10107120" y="2366594"/>
                    <a:ext cx="1465546" cy="631631"/>
                    <a:chOff x="8063809" y="2629853"/>
                    <a:chExt cx="698594" cy="313278"/>
                  </a:xfrm>
                  <a:grpFill/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ACA1FCB3-3801-B442-8BCD-CB288B608CA3}"/>
                        </a:ext>
                      </a:extLst>
                    </p:cNvPr>
                    <p:cNvCxnSpPr>
                      <a:cxnSpLocks/>
                      <a:endCxn id="94" idx="0"/>
                    </p:cNvCxnSpPr>
                    <p:nvPr/>
                  </p:nvCxnSpPr>
                  <p:spPr>
                    <a:xfrm>
                      <a:off x="8149611" y="2629853"/>
                      <a:ext cx="0" cy="134724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97C2BDF-8652-EC4F-AD48-75564FB1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3809" y="2764577"/>
                      <a:ext cx="171604" cy="1785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5" name="Straight Arrow Connector 94">
                      <a:extLst>
                        <a:ext uri="{FF2B5EF4-FFF2-40B4-BE49-F238E27FC236}">
                          <a16:creationId xmlns:a16="http://schemas.microsoft.com/office/drawing/2014/main" id="{7FDC7CEE-E2CC-194E-8D38-6B3E84BB1C58}"/>
                        </a:ext>
                      </a:extLst>
                    </p:cNvPr>
                    <p:cNvCxnSpPr>
                      <a:cxnSpLocks/>
                      <a:stCxn id="92" idx="6"/>
                    </p:cNvCxnSpPr>
                    <p:nvPr/>
                  </p:nvCxnSpPr>
                  <p:spPr>
                    <a:xfrm>
                      <a:off x="8617416" y="2853856"/>
                      <a:ext cx="144987" cy="0"/>
                    </a:xfrm>
                    <a:prstGeom prst="straightConnector1">
                      <a:avLst/>
                    </a:prstGeom>
                    <a:grpFill/>
                    <a:ln w="25400">
                      <a:solidFill>
                        <a:schemeClr val="accent6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4DF9A1AE-FD58-704B-B0C7-4D1DA4E53313}"/>
                      </a:ext>
                    </a:extLst>
                  </p:cNvPr>
                  <p:cNvSpPr/>
                  <p:nvPr/>
                </p:nvSpPr>
                <p:spPr>
                  <a:xfrm>
                    <a:off x="10908512" y="2638225"/>
                    <a:ext cx="360000" cy="360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21B05167-0247-6F4E-ABF1-CC39AF81CB01}"/>
                    </a:ext>
                  </a:extLst>
                </p:cNvPr>
                <p:cNvCxnSpPr>
                  <a:cxnSpLocks/>
                  <a:stCxn id="94" idx="6"/>
                  <a:endCxn id="92" idx="2"/>
                </p:cNvCxnSpPr>
                <p:nvPr/>
              </p:nvCxnSpPr>
              <p:spPr>
                <a:xfrm>
                  <a:off x="10467120" y="2818225"/>
                  <a:ext cx="441392" cy="0"/>
                </a:xfrm>
                <a:prstGeom prst="straightConnector1">
                  <a:avLst/>
                </a:prstGeom>
                <a:solidFill>
                  <a:schemeClr val="accent4"/>
                </a:solidFill>
                <a:ln w="25400">
                  <a:solidFill>
                    <a:schemeClr val="accent6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A59EC07-AD07-AF40-8F57-394AC55CF66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11300619" y="2289328"/>
                <a:ext cx="0" cy="676211"/>
              </a:xfrm>
              <a:prstGeom prst="straightConnector1">
                <a:avLst/>
              </a:prstGeom>
              <a:solidFill>
                <a:schemeClr val="accent6"/>
              </a:solidFill>
              <a:ln w="2540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BD1A54-0E3C-6D40-BA9E-BBB68027D7CB}"/>
              </a:ext>
            </a:extLst>
          </p:cNvPr>
          <p:cNvGrpSpPr/>
          <p:nvPr/>
        </p:nvGrpSpPr>
        <p:grpSpPr>
          <a:xfrm>
            <a:off x="8582708" y="3428056"/>
            <a:ext cx="377249" cy="3075954"/>
            <a:chOff x="10329644" y="3672941"/>
            <a:chExt cx="377249" cy="307595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548859-7C3A-F04B-A273-D894764C5E9D}"/>
                </a:ext>
              </a:extLst>
            </p:cNvPr>
            <p:cNvGrpSpPr/>
            <p:nvPr/>
          </p:nvGrpSpPr>
          <p:grpSpPr>
            <a:xfrm>
              <a:off x="10346892" y="3672941"/>
              <a:ext cx="360001" cy="754738"/>
              <a:chOff x="8058553" y="2462472"/>
              <a:chExt cx="187595" cy="398760"/>
            </a:xfrm>
            <a:solidFill>
              <a:schemeClr val="accent2"/>
            </a:solidFill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A136885-1AFE-2C4D-9393-126897244E13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>
                <a:off x="8152351" y="2462472"/>
                <a:ext cx="0" cy="90441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5939C44-35F5-1141-8172-F69BEBC2D0DA}"/>
                  </a:ext>
                </a:extLst>
              </p:cNvPr>
              <p:cNvSpPr/>
              <p:nvPr/>
            </p:nvSpPr>
            <p:spPr>
              <a:xfrm>
                <a:off x="8058553" y="2552913"/>
                <a:ext cx="187595" cy="190203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01BD689-1343-734D-AE7D-47224A21D458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>
                <a:off x="8152351" y="2743116"/>
                <a:ext cx="1" cy="118116"/>
              </a:xfrm>
              <a:prstGeom prst="straightConnector1">
                <a:avLst/>
              </a:prstGeom>
              <a:grp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30E8009-DFCD-C34F-99BB-E3BF8F35B76B}"/>
                </a:ext>
              </a:extLst>
            </p:cNvPr>
            <p:cNvSpPr/>
            <p:nvPr/>
          </p:nvSpPr>
          <p:spPr>
            <a:xfrm>
              <a:off x="10329644" y="5534526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F9C0E76-F397-914F-960D-B7E17F751DEF}"/>
                </a:ext>
              </a:extLst>
            </p:cNvPr>
            <p:cNvSpPr/>
            <p:nvPr/>
          </p:nvSpPr>
          <p:spPr>
            <a:xfrm>
              <a:off x="10346892" y="441527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C3B759-5134-5D40-A2A9-D7EED3852841}"/>
                </a:ext>
              </a:extLst>
            </p:cNvPr>
            <p:cNvSpPr/>
            <p:nvPr/>
          </p:nvSpPr>
          <p:spPr>
            <a:xfrm>
              <a:off x="10329644" y="4962743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CBA160-D796-E047-A47F-5E1AE63D7DAF}"/>
                </a:ext>
              </a:extLst>
            </p:cNvPr>
            <p:cNvSpPr/>
            <p:nvPr/>
          </p:nvSpPr>
          <p:spPr>
            <a:xfrm>
              <a:off x="10332745" y="6115890"/>
              <a:ext cx="360000" cy="36000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1AB5CB-E762-2F4E-ACA5-389C8985F27F}"/>
                </a:ext>
              </a:extLst>
            </p:cNvPr>
            <p:cNvCxnSpPr>
              <a:cxnSpLocks/>
              <a:stCxn id="118" idx="4"/>
            </p:cNvCxnSpPr>
            <p:nvPr/>
          </p:nvCxnSpPr>
          <p:spPr>
            <a:xfrm flipH="1">
              <a:off x="10494803" y="6475891"/>
              <a:ext cx="17942" cy="273004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DDC55DB-4319-414E-AD2A-0D57A0B2D57A}"/>
                </a:ext>
              </a:extLst>
            </p:cNvPr>
            <p:cNvCxnSpPr>
              <a:cxnSpLocks/>
              <a:stCxn id="115" idx="4"/>
              <a:endCxn id="118" idx="0"/>
            </p:cNvCxnSpPr>
            <p:nvPr/>
          </p:nvCxnSpPr>
          <p:spPr>
            <a:xfrm>
              <a:off x="10509644" y="5894527"/>
              <a:ext cx="3101" cy="22136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83C362F-AB88-7D43-B0D0-9386CA0A81B9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10509644" y="5322743"/>
              <a:ext cx="0" cy="211783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7F3A68-A6A6-894D-8A7A-765BE2042B9B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10509644" y="4775274"/>
              <a:ext cx="17248" cy="187469"/>
            </a:xfrm>
            <a:prstGeom prst="straightConnector1">
              <a:avLst/>
            </a:prstGeom>
            <a:solidFill>
              <a:schemeClr val="accent6"/>
            </a:solidFill>
            <a:ln w="25400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8269 0.32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6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116 L 0.04114 0.2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301 L -0.00494 0.330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644 L -0.14557 0.4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21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2298-9C0B-F54B-9376-B00465A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route computations-&gt; Centralized execution sequence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4E0B8-FD1A-D846-8E7D-4CBFE73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CBEB-A62C-7547-B7F6-B847810FF90F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94EEB5-B3A3-AB43-AC5E-627F7F3B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6631" cy="4351338"/>
          </a:xfrm>
        </p:spPr>
        <p:txBody>
          <a:bodyPr>
            <a:normAutofit lnSpcReduction="10000"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eBGP routing process on each router can be abstracted as: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 ID</a:t>
            </a:r>
          </a:p>
          <a:p>
            <a:pPr algn="just"/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receive/send</a:t>
            </a:r>
            <a:r>
              <a: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ja-JP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message)</a:t>
            </a:r>
          </a:p>
          <a:p>
            <a:pPr algn="just"/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RIB-In,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loc-RIB,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RIB-Out</a:t>
            </a:r>
          </a:p>
          <a:p>
            <a:pPr algn="just"/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consequence new events after device update their state (e.g., BGP UPDATE message to neighbors)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E777C0-AF8C-D14F-9CBD-44CEDEFEDCA4}"/>
              </a:ext>
            </a:extLst>
          </p:cNvPr>
          <p:cNvGrpSpPr/>
          <p:nvPr/>
        </p:nvGrpSpPr>
        <p:grpSpPr>
          <a:xfrm>
            <a:off x="8080272" y="1421947"/>
            <a:ext cx="3121586" cy="2073028"/>
            <a:chOff x="1326672" y="1953673"/>
            <a:chExt cx="3121586" cy="20730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B98DCA-E8A8-0047-8328-196D6CBA632A}"/>
                </a:ext>
              </a:extLst>
            </p:cNvPr>
            <p:cNvGrpSpPr/>
            <p:nvPr/>
          </p:nvGrpSpPr>
          <p:grpSpPr>
            <a:xfrm>
              <a:off x="1326672" y="1953673"/>
              <a:ext cx="3121586" cy="2047621"/>
              <a:chOff x="1528553" y="2064327"/>
              <a:chExt cx="3121586" cy="204762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CC3830-2686-9544-AABB-1EE66DCBB7BF}"/>
                  </a:ext>
                </a:extLst>
              </p:cNvPr>
              <p:cNvSpPr/>
              <p:nvPr/>
            </p:nvSpPr>
            <p:spPr>
              <a:xfrm>
                <a:off x="1528553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11B7A4-3C5C-5F43-B398-04A6B0681B3D}"/>
                  </a:ext>
                </a:extLst>
              </p:cNvPr>
              <p:cNvSpPr/>
              <p:nvPr/>
            </p:nvSpPr>
            <p:spPr>
              <a:xfrm>
                <a:off x="2729346" y="206432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A</a:t>
                </a:r>
                <a:endParaRPr lang="en-US" sz="2800" b="1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350FFC-F89D-9F4F-AC4D-98C636C41BFA}"/>
                  </a:ext>
                </a:extLst>
              </p:cNvPr>
              <p:cNvSpPr/>
              <p:nvPr/>
            </p:nvSpPr>
            <p:spPr>
              <a:xfrm>
                <a:off x="2734848" y="3391948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B</a:t>
                </a:r>
                <a:endParaRPr lang="en-US" sz="2800" b="1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07EB9-89EA-F44B-A6BF-997E94390727}"/>
                  </a:ext>
                </a:extLst>
              </p:cNvPr>
              <p:cNvSpPr/>
              <p:nvPr/>
            </p:nvSpPr>
            <p:spPr>
              <a:xfrm>
                <a:off x="3930139" y="2696937"/>
                <a:ext cx="720000" cy="72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D</a:t>
                </a:r>
                <a:endParaRPr lang="en-US" sz="2800" b="1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55E5EC-6BC6-234F-845D-001C701B4CB2}"/>
                  </a:ext>
                </a:extLst>
              </p:cNvPr>
              <p:cNvCxnSpPr>
                <a:cxnSpLocks/>
                <a:stCxn id="12" idx="6"/>
                <a:endCxn id="14" idx="1"/>
              </p:cNvCxnSpPr>
              <p:nvPr/>
            </p:nvCxnSpPr>
            <p:spPr>
              <a:xfrm>
                <a:off x="3449346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2199F4-3C5D-B94E-9D3E-558D0E834C7E}"/>
                  </a:ext>
                </a:extLst>
              </p:cNvPr>
              <p:cNvCxnSpPr>
                <a:cxnSpLocks/>
                <a:stCxn id="13" idx="6"/>
                <a:endCxn id="14" idx="3"/>
              </p:cNvCxnSpPr>
              <p:nvPr/>
            </p:nvCxnSpPr>
            <p:spPr>
              <a:xfrm flipV="1">
                <a:off x="3454848" y="3311495"/>
                <a:ext cx="580733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BC36FD-199A-184F-A5DB-B1429E595768}"/>
                  </a:ext>
                </a:extLst>
              </p:cNvPr>
              <p:cNvCxnSpPr>
                <a:cxnSpLocks/>
                <a:stCxn id="11" idx="7"/>
                <a:endCxn id="12" idx="2"/>
              </p:cNvCxnSpPr>
              <p:nvPr/>
            </p:nvCxnSpPr>
            <p:spPr>
              <a:xfrm flipV="1">
                <a:off x="2143111" y="2424327"/>
                <a:ext cx="586235" cy="37805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C3BF32-E4C4-3E4A-BB51-B72AF52E8927}"/>
                  </a:ext>
                </a:extLst>
              </p:cNvPr>
              <p:cNvCxnSpPr>
                <a:cxnSpLocks/>
                <a:stCxn id="11" idx="5"/>
                <a:endCxn id="13" idx="2"/>
              </p:cNvCxnSpPr>
              <p:nvPr/>
            </p:nvCxnSpPr>
            <p:spPr>
              <a:xfrm>
                <a:off x="2143111" y="3311495"/>
                <a:ext cx="591737" cy="4404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80EE30-F0BC-5A41-B9EB-C237F1011F22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4088258" y="3306283"/>
              <a:ext cx="0" cy="3350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6F4E41-0984-9C47-8925-E33DFB82797F}"/>
                </a:ext>
              </a:extLst>
            </p:cNvPr>
            <p:cNvSpPr txBox="1"/>
            <p:nvPr/>
          </p:nvSpPr>
          <p:spPr>
            <a:xfrm>
              <a:off x="3872277" y="3565036"/>
              <a:ext cx="431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P</a:t>
              </a:r>
              <a:endParaRPr 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11173C-24CB-6541-ACC6-BB6D1B4DD607}"/>
              </a:ext>
            </a:extLst>
          </p:cNvPr>
          <p:cNvGrpSpPr/>
          <p:nvPr/>
        </p:nvGrpSpPr>
        <p:grpSpPr>
          <a:xfrm>
            <a:off x="8784260" y="1988449"/>
            <a:ext cx="1742255" cy="884067"/>
            <a:chOff x="8629881" y="2249707"/>
            <a:chExt cx="1742255" cy="8840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FA0D0-BF8F-6848-98D0-3E897FD2CAEA}"/>
                </a:ext>
              </a:extLst>
            </p:cNvPr>
            <p:cNvSpPr txBox="1"/>
            <p:nvPr/>
          </p:nvSpPr>
          <p:spPr>
            <a:xfrm>
              <a:off x="8629881" y="228025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ADECB-E49A-DF4A-BCAF-902F1B569020}"/>
                </a:ext>
              </a:extLst>
            </p:cNvPr>
            <p:cNvSpPr txBox="1"/>
            <p:nvPr/>
          </p:nvSpPr>
          <p:spPr>
            <a:xfrm>
              <a:off x="8629881" y="2764442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20A0E-F6A7-E14C-8ADF-2D3C16C459A1}"/>
                </a:ext>
              </a:extLst>
            </p:cNvPr>
            <p:cNvSpPr txBox="1"/>
            <p:nvPr/>
          </p:nvSpPr>
          <p:spPr>
            <a:xfrm>
              <a:off x="9679493" y="2249707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A9220-E237-9645-87DE-EE64E32DCD1F}"/>
                </a:ext>
              </a:extLst>
            </p:cNvPr>
            <p:cNvSpPr txBox="1"/>
            <p:nvPr/>
          </p:nvSpPr>
          <p:spPr>
            <a:xfrm>
              <a:off x="9682524" y="274693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eBGP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43C3AF5-A46D-504F-B5EE-930AC1BBA88E}"/>
              </a:ext>
            </a:extLst>
          </p:cNvPr>
          <p:cNvSpPr/>
          <p:nvPr/>
        </p:nvSpPr>
        <p:spPr>
          <a:xfrm>
            <a:off x="2371829" y="2581510"/>
            <a:ext cx="4342407" cy="5232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action=dev(event,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5119</TotalTime>
  <Words>3474</Words>
  <Application>Microsoft Macintosh PowerPoint</Application>
  <PresentationFormat>Widescreen</PresentationFormat>
  <Paragraphs>565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等线</vt:lpstr>
      <vt:lpstr>等线 Light</vt:lpstr>
      <vt:lpstr>Microsoft YaHei</vt:lpstr>
      <vt:lpstr>Microsoft YaHei</vt:lpstr>
      <vt:lpstr>SimSun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Building Reliable Infrastructure for Distributed Big Data Analytics:  Automating Network Configuration Management Using Formal Methods</vt:lpstr>
      <vt:lpstr>Background</vt:lpstr>
      <vt:lpstr>Data Forwarding Correctness</vt:lpstr>
      <vt:lpstr>Network verification: current progress</vt:lpstr>
      <vt:lpstr>Toward automatic network configuration management</vt:lpstr>
      <vt:lpstr>Configuration diagnosis and repair: Related works</vt:lpstr>
      <vt:lpstr>Configuration diagnosis and repair: Related works</vt:lpstr>
      <vt:lpstr>Automatic configuration diagnosis and repair: key insight</vt:lpstr>
      <vt:lpstr>Distributed route computations-&gt; Centralized execution sequence</vt:lpstr>
      <vt:lpstr>Distributed route computations-&gt; Centralized execution sequence</vt:lpstr>
      <vt:lpstr>Distributed route computations-&gt; Centralized execution sequence</vt:lpstr>
      <vt:lpstr>Distributed route computations-&gt; Centralized execution sequence</vt:lpstr>
      <vt:lpstr>Automatic configuration diagnosis and repair: challenges</vt:lpstr>
      <vt:lpstr>Automatic configuration diagnosis and repair: Scalpel</vt:lpstr>
      <vt:lpstr>Capture the CRG: approach</vt:lpstr>
      <vt:lpstr>Capture the CRG: implementation</vt:lpstr>
      <vt:lpstr>Configuration error localization: approach</vt:lpstr>
      <vt:lpstr>Configuration error localization: example</vt:lpstr>
      <vt:lpstr>Configuration error localization: example</vt:lpstr>
      <vt:lpstr>Configuration error localization: example</vt:lpstr>
      <vt:lpstr>Configuration error localization: properties</vt:lpstr>
      <vt:lpstr>Configuration repair: approach</vt:lpstr>
      <vt:lpstr>Configuration repair: example</vt:lpstr>
      <vt:lpstr>Scalpel: prototype</vt:lpstr>
      <vt:lpstr>Scalpel: evaluation</vt:lpstr>
      <vt:lpstr>Scalpel: evaluation</vt:lpstr>
      <vt:lpstr>Conclusion</vt:lpstr>
      <vt:lpstr>Vision: automating network configuration management  cross domains</vt:lpstr>
      <vt:lpstr>XMU System and Networking Group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as a Verifier:  Toward Scalable Data Plane Checking  via Distributed, On-Device Verification</dc:title>
  <dc:creator>Qiao Xiang</dc:creator>
  <cp:lastModifiedBy>Qiao Xiang</cp:lastModifiedBy>
  <cp:revision>543</cp:revision>
  <dcterms:created xsi:type="dcterms:W3CDTF">2022-02-07T08:40:56Z</dcterms:created>
  <dcterms:modified xsi:type="dcterms:W3CDTF">2022-12-09T02:00:58Z</dcterms:modified>
</cp:coreProperties>
</file>